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Roboto"/>
      <p:regular r:id="rId73"/>
      <p:bold r:id="rId74"/>
      <p:italic r:id="rId75"/>
      <p:boldItalic r:id="rId76"/>
    </p:embeddedFont>
    <p:embeddedFont>
      <p:font typeface="Nunito"/>
      <p:regular r:id="rId77"/>
      <p:bold r:id="rId78"/>
      <p:italic r:id="rId79"/>
      <p:boldItalic r:id="rId80"/>
    </p:embeddedFont>
    <p:embeddedFont>
      <p:font typeface="Montserrat"/>
      <p:regular r:id="rId81"/>
      <p:bold r:id="rId82"/>
      <p:italic r:id="rId83"/>
      <p:boldItalic r:id="rId84"/>
    </p:embeddedFont>
    <p:embeddedFont>
      <p:font typeface="Google Sans Medium"/>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nrique Día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boldItalic.fntdata"/><Relationship Id="rId83" Type="http://schemas.openxmlformats.org/officeDocument/2006/relationships/font" Target="fonts/Montserrat-italic.fntdata"/><Relationship Id="rId42" Type="http://schemas.openxmlformats.org/officeDocument/2006/relationships/slide" Target="slides/slide37.xml"/><Relationship Id="rId86" Type="http://schemas.openxmlformats.org/officeDocument/2006/relationships/font" Target="fonts/GoogleSansMedium-bold.fntdata"/><Relationship Id="rId41" Type="http://schemas.openxmlformats.org/officeDocument/2006/relationships/slide" Target="slides/slide36.xml"/><Relationship Id="rId85" Type="http://schemas.openxmlformats.org/officeDocument/2006/relationships/font" Target="fonts/GoogleSansMedium-regular.fntdata"/><Relationship Id="rId44" Type="http://schemas.openxmlformats.org/officeDocument/2006/relationships/slide" Target="slides/slide39.xml"/><Relationship Id="rId88" Type="http://schemas.openxmlformats.org/officeDocument/2006/relationships/font" Target="fonts/GoogleSansMedium-boldItalic.fntdata"/><Relationship Id="rId43" Type="http://schemas.openxmlformats.org/officeDocument/2006/relationships/slide" Target="slides/slide38.xml"/><Relationship Id="rId87" Type="http://schemas.openxmlformats.org/officeDocument/2006/relationships/font" Target="fonts/GoogleSansMedium-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Nuni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italic.fntdata"/><Relationship Id="rId30" Type="http://schemas.openxmlformats.org/officeDocument/2006/relationships/slide" Target="slides/slide25.xml"/><Relationship Id="rId74" Type="http://schemas.openxmlformats.org/officeDocument/2006/relationships/font" Target="fonts/Roboto-bold.fntdata"/><Relationship Id="rId33" Type="http://schemas.openxmlformats.org/officeDocument/2006/relationships/slide" Target="slides/slide28.xml"/><Relationship Id="rId77" Type="http://schemas.openxmlformats.org/officeDocument/2006/relationships/font" Target="fonts/Nunito-regular.fntdata"/><Relationship Id="rId32" Type="http://schemas.openxmlformats.org/officeDocument/2006/relationships/slide" Target="slides/slide27.xml"/><Relationship Id="rId76" Type="http://schemas.openxmlformats.org/officeDocument/2006/relationships/font" Target="fonts/Roboto-boldItalic.fntdata"/><Relationship Id="rId35" Type="http://schemas.openxmlformats.org/officeDocument/2006/relationships/slide" Target="slides/slide30.xml"/><Relationship Id="rId79" Type="http://schemas.openxmlformats.org/officeDocument/2006/relationships/font" Target="fonts/Nunito-italic.fntdata"/><Relationship Id="rId34" Type="http://schemas.openxmlformats.org/officeDocument/2006/relationships/slide" Target="slides/slide29.xml"/><Relationship Id="rId78" Type="http://schemas.openxmlformats.org/officeDocument/2006/relationships/font" Target="fonts/Nunito-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17T23:03:55.472">
    <p:pos x="6000" y="0"/>
    <p:text>@k@devf.mx actualiza los objetivos de aprendizaje
_Assigned to Enrique Díaz_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texsoft.com/blog/datascience/what-is-data-engineering-explaining-data-pipeline-data-warehouse-and-data-engineer-rol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15/10/job-comparison-data-scientist-data-engineer-statisticia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iobe.com/tiobe-index/" TargetMode="External"/><Relationship Id="rId3" Type="http://schemas.openxmlformats.org/officeDocument/2006/relationships/hyperlink" Target="https://stackoverflow.blog/2020/05/27/2020-stack-overflow-developer-survey-result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nowflake.com/guides/etl-pipeline"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bd11316f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bd11316f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c0815af5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c0815af5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c0815af5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c0815af54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c0815af54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c0815af54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introducción a Ingeniería de Datos, por un Ex-Twitter que ahora trabaja en Airbnb.</a:t>
            </a:r>
            <a:endParaRPr/>
          </a:p>
          <a:p>
            <a:pPr indent="0" lvl="0" marL="0" rtl="0" algn="l">
              <a:spcBef>
                <a:spcPts val="0"/>
              </a:spcBef>
              <a:spcAft>
                <a:spcPts val="0"/>
              </a:spcAft>
              <a:buNone/>
            </a:pPr>
            <a:r>
              <a:rPr lang="en"/>
              <a:t>https://medium.com/@rchang/a-beginners-guide-to-data-engineering-part-i-4227c5c457d7</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c0815af54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c0815af54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c0815af54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c0815af54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c0815af54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c0815af54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Otro recurso interesante: </a:t>
            </a:r>
            <a:r>
              <a:rPr lang="en" u="sng">
                <a:solidFill>
                  <a:schemeClr val="hlink"/>
                </a:solidFill>
                <a:hlinkClick r:id="rId2"/>
              </a:rPr>
              <a:t>https://www.altexsoft.com/blog/datascience/what-is-data-engineering-explaining-data-pipeline-data-warehouse-and-data-engineer-role/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Robert Chang - Datan en AirBnB</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c0815af54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c0815af54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https://e-student.org/best-data-engineering-courses/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c0815af5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c0815af5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c0815af54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c0815af54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https://www.analyticsvidhya.com/blog/2015/10/job-comparison-data-scientist-data-engineer-statistician/</a:t>
            </a:r>
            <a:br>
              <a:rPr lang="en"/>
            </a:br>
            <a:endParaRPr/>
          </a:p>
          <a:p>
            <a:pPr indent="0" lvl="0" marL="0" rtl="0" algn="l">
              <a:spcBef>
                <a:spcPts val="0"/>
              </a:spcBef>
              <a:spcAft>
                <a:spcPts val="0"/>
              </a:spcAft>
              <a:buNone/>
            </a:pPr>
            <a:r>
              <a:rPr lang="en"/>
              <a:t>PREGUNTAR 2 Caracteristicas</a:t>
            </a:r>
            <a:br>
              <a:rPr lang="en"/>
            </a:br>
            <a:br>
              <a:rPr lang="en"/>
            </a:br>
            <a:r>
              <a:rPr lang="en"/>
              <a:t>Mantenimiento / monitoreo calidad de datos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Uno se encarga de Data otro del Flujo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Eng, para grandes cantidades de datos</a:t>
            </a:r>
            <a:endParaRPr/>
          </a:p>
          <a:p>
            <a:pPr indent="0" lvl="0" marL="0" rtl="0" algn="l">
              <a:spcBef>
                <a:spcPts val="0"/>
              </a:spcBef>
              <a:spcAft>
                <a:spcPts val="0"/>
              </a:spcAft>
              <a:buNone/>
            </a:pPr>
            <a:r>
              <a:rPr lang="en"/>
              <a:t>ML Modelos -&gt;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Analyst Responder preguntas de las demás areas / Dashboard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c0815af54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c0815af54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c0815af5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c0815af5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c0815af54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c0815af54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c0815af54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c0815af54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Importante hablar sobre las actividades de: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Engineer</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Analyst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Scientist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Architect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Machine Learning Engineer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c0815af54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c0815af54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Importante hablar sobre las actividades de: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Engineer</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Analyst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Scientist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Architect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Machine Learning Engineer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c0815af54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c0815af54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Hablar mucho del substantive expertise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c0815af54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c0815af54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c0815af54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c0815af54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https://www.linkedin.com/jobs/search/?geoId=103323778&amp;keywords=data%20engineer&amp;location=Mexico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c0815af54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c0815af54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c0815af54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c0815af54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c0815af54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c0815af54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c0815af54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fc0815af54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https://www.tiobe.com/tiobe-index/</a:t>
            </a:r>
            <a:endParaRPr/>
          </a:p>
          <a:p>
            <a:pPr indent="0" lvl="0" marL="0" rtl="0" algn="l">
              <a:spcBef>
                <a:spcPts val="0"/>
              </a:spcBef>
              <a:spcAft>
                <a:spcPts val="0"/>
              </a:spcAft>
              <a:buNone/>
            </a:pPr>
            <a:r>
              <a:rPr lang="en" u="sng">
                <a:solidFill>
                  <a:schemeClr val="hlink"/>
                </a:solidFill>
                <a:hlinkClick r:id="rId3"/>
              </a:rPr>
              <a:t>https://stackoverflow.blog/2020/05/27/2020-stack-overflow-developer-survey-results/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bd11316f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bd11316f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c0815af54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c0815af54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https://discuss.itversity.com/t/data-engineering-all-exercises-2020/21886</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c0815af54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c0815af54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https://www.analyticsvidhya.com/blog/2014/05/introduction-mapreduce/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fc0815af54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fc0815af54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c0815af54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c0815af54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c0815af54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c0815af54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c0815af54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c0815af54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c0815af54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c0815af54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c0815af54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fc0815af54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c0815af54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c0815af54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c0815af54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c0815af54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3482edf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3482edf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c0815af54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fc0815af54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c0815af54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c0815af54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c0815af54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c0815af54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c0815af54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c0815af54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c0815af54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c0815af54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c0815af54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fc0815af54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c0815af54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c0815af54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c0815af54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c0815af54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52525"/>
                </a:solidFill>
                <a:latin typeface="Roboto"/>
                <a:ea typeface="Roboto"/>
                <a:cs typeface="Roboto"/>
                <a:sym typeface="Roboto"/>
              </a:rPr>
              <a:t>Los lagos de datos carecen de organización, esquema y metadatos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c0815af54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c0815af54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c0815af54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c0815af54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45ef11d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45ef11d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c0815af5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c0815af5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800"/>
              </a:spcBef>
              <a:spcAft>
                <a:spcPts val="0"/>
              </a:spcAft>
              <a:buNone/>
            </a:pPr>
            <a:r>
              <a:rPr b="1" lang="en" sz="1700" u="sng">
                <a:solidFill>
                  <a:schemeClr val="hlink"/>
                </a:solidFill>
                <a:hlinkClick r:id="rId2"/>
              </a:rPr>
              <a:t>BENEFITS OF ETL PIPELINES</a:t>
            </a:r>
            <a:endParaRPr>
              <a:solidFill>
                <a:schemeClr val="dk1"/>
              </a:solidFill>
            </a:endParaRPr>
          </a:p>
          <a:p>
            <a:pPr indent="0" lvl="0" marL="0" rtl="0" algn="l">
              <a:lnSpc>
                <a:spcPct val="175000"/>
              </a:lnSpc>
              <a:spcBef>
                <a:spcPts val="400"/>
              </a:spcBef>
              <a:spcAft>
                <a:spcPts val="0"/>
              </a:spcAft>
              <a:buClr>
                <a:schemeClr val="dk1"/>
              </a:buClr>
              <a:buSzPts val="1100"/>
              <a:buFont typeface="Arial"/>
              <a:buNone/>
            </a:pPr>
            <a:r>
              <a:rPr lang="en">
                <a:solidFill>
                  <a:schemeClr val="dk1"/>
                </a:solidFill>
              </a:rPr>
              <a:t>The purpose of an ETL pipeline is to prepare data for analytics and business intelligence. To provide valuable insights, source data from various systems (CRMs, social media platforms, Web reporting, etc.) needs to be moved and consolidated and altered to fit with the parameters and functions of the destination database. An ETL pipeline is helpful for:</a:t>
            </a:r>
            <a:endParaRPr>
              <a:solidFill>
                <a:schemeClr val="dk1"/>
              </a:solidFill>
            </a:endParaRPr>
          </a:p>
          <a:p>
            <a:pPr indent="-304800" lvl="0" marL="457200" rtl="0" algn="l">
              <a:lnSpc>
                <a:spcPct val="175000"/>
              </a:lnSpc>
              <a:spcBef>
                <a:spcPts val="1800"/>
              </a:spcBef>
              <a:spcAft>
                <a:spcPts val="0"/>
              </a:spcAft>
              <a:buClr>
                <a:schemeClr val="dk1"/>
              </a:buClr>
              <a:buSzPts val="1200"/>
              <a:buChar char="●"/>
            </a:pPr>
            <a:r>
              <a:rPr b="1" lang="en" sz="1200">
                <a:solidFill>
                  <a:schemeClr val="dk1"/>
                </a:solidFill>
              </a:rPr>
              <a:t>Centralizing and standardizing data</a:t>
            </a:r>
            <a:r>
              <a:rPr lang="en" sz="1200">
                <a:solidFill>
                  <a:schemeClr val="dk1"/>
                </a:solidFill>
              </a:rPr>
              <a:t>, making it readily available to analysts and decision-makers </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b="1" lang="en" sz="1200">
                <a:solidFill>
                  <a:schemeClr val="dk1"/>
                </a:solidFill>
              </a:rPr>
              <a:t>Freeing up developers</a:t>
            </a:r>
            <a:r>
              <a:rPr lang="en" sz="1200">
                <a:solidFill>
                  <a:schemeClr val="dk1"/>
                </a:solidFill>
              </a:rPr>
              <a:t> from technical implementation tasks for data movement and maintenance, allowing them to focus on more purposeful work.</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b="1" lang="en" sz="1200">
                <a:solidFill>
                  <a:schemeClr val="dk1"/>
                </a:solidFill>
              </a:rPr>
              <a:t>Data migration </a:t>
            </a:r>
            <a:r>
              <a:rPr lang="en" sz="1200">
                <a:solidFill>
                  <a:schemeClr val="dk1"/>
                </a:solidFill>
              </a:rPr>
              <a:t>from legacy systems to a data warehouse</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b="1" lang="en" sz="1200">
                <a:solidFill>
                  <a:schemeClr val="dk1"/>
                </a:solidFill>
              </a:rPr>
              <a:t>Deeper analytics </a:t>
            </a:r>
            <a:r>
              <a:rPr lang="en" sz="1200">
                <a:solidFill>
                  <a:schemeClr val="dk1"/>
                </a:solidFill>
              </a:rPr>
              <a:t>after exhausting the insights provided by basic transformation</a:t>
            </a:r>
            <a:endParaRPr sz="1200">
              <a:solidFill>
                <a:schemeClr val="dk1"/>
              </a:solidFill>
            </a:endParaRPr>
          </a:p>
          <a:p>
            <a:pPr indent="0" lvl="0" marL="0" rtl="0" algn="l">
              <a:lnSpc>
                <a:spcPct val="90000"/>
              </a:lnSpc>
              <a:spcBef>
                <a:spcPts val="1800"/>
              </a:spcBef>
              <a:spcAft>
                <a:spcPts val="0"/>
              </a:spcAft>
              <a:buClr>
                <a:schemeClr val="dk1"/>
              </a:buClr>
              <a:buSzPts val="1100"/>
              <a:buFont typeface="Arial"/>
              <a:buNone/>
            </a:pPr>
            <a:r>
              <a:rPr b="1" lang="en" sz="1700">
                <a:solidFill>
                  <a:schemeClr val="dk1"/>
                </a:solidFill>
              </a:rPr>
              <a:t>CHARACTERISTICS OF AN ETL PIPELINE </a:t>
            </a:r>
            <a:endParaRPr b="1" sz="1700">
              <a:solidFill>
                <a:schemeClr val="dk1"/>
              </a:solidFill>
            </a:endParaRPr>
          </a:p>
          <a:p>
            <a:pPr indent="0" lvl="0" marL="0" rtl="0" algn="l">
              <a:lnSpc>
                <a:spcPct val="175000"/>
              </a:lnSpc>
              <a:spcBef>
                <a:spcPts val="400"/>
              </a:spcBef>
              <a:spcAft>
                <a:spcPts val="0"/>
              </a:spcAft>
              <a:buClr>
                <a:schemeClr val="dk1"/>
              </a:buClr>
              <a:buSzPts val="1100"/>
              <a:buFont typeface="Arial"/>
              <a:buNone/>
            </a:pPr>
            <a:r>
              <a:rPr lang="en">
                <a:solidFill>
                  <a:schemeClr val="dk1"/>
                </a:solidFill>
              </a:rPr>
              <a:t>The enterprise shift to cloud-built software services combined with improved ETL pipelines offers organizations the potential to simplify their data processing. Companies that currently rely on batch processing can now implement continuous processing methodologies without disrupting their current processes. Instead of costly rip-and-replace, the implementation can be incremental and evolutionary, starting with certain types of data or areas of the business. </a:t>
            </a:r>
            <a:endParaRPr>
              <a:solidFill>
                <a:schemeClr val="dk1"/>
              </a:solidFill>
            </a:endParaRPr>
          </a:p>
          <a:p>
            <a:pPr indent="0" lvl="0" marL="0" rtl="0" algn="l">
              <a:lnSpc>
                <a:spcPct val="175000"/>
              </a:lnSpc>
              <a:spcBef>
                <a:spcPts val="1800"/>
              </a:spcBef>
              <a:spcAft>
                <a:spcPts val="0"/>
              </a:spcAft>
              <a:buClr>
                <a:schemeClr val="dk1"/>
              </a:buClr>
              <a:buSzPts val="1100"/>
              <a:buFont typeface="Arial"/>
              <a:buNone/>
            </a:pPr>
            <a:r>
              <a:rPr lang="en">
                <a:solidFill>
                  <a:schemeClr val="dk1"/>
                </a:solidFill>
              </a:rPr>
              <a:t>Ultimately, ETL pipelines enable businesses to gain competitive advantage by empowering decision-makers. To do this effectively, ETL pipelines should:</a:t>
            </a:r>
            <a:endParaRPr>
              <a:solidFill>
                <a:schemeClr val="dk1"/>
              </a:solidFill>
            </a:endParaRPr>
          </a:p>
          <a:p>
            <a:pPr indent="-304800" lvl="0" marL="457200" rtl="0" algn="l">
              <a:lnSpc>
                <a:spcPct val="175000"/>
              </a:lnSpc>
              <a:spcBef>
                <a:spcPts val="1800"/>
              </a:spcBef>
              <a:spcAft>
                <a:spcPts val="0"/>
              </a:spcAft>
              <a:buClr>
                <a:schemeClr val="dk1"/>
              </a:buClr>
              <a:buSzPts val="1200"/>
              <a:buChar char="●"/>
            </a:pPr>
            <a:r>
              <a:rPr lang="en" sz="1200">
                <a:solidFill>
                  <a:schemeClr val="dk1"/>
                </a:solidFill>
              </a:rPr>
              <a:t>Provide continuous data processing</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lang="en" sz="1200">
                <a:solidFill>
                  <a:schemeClr val="dk1"/>
                </a:solidFill>
              </a:rPr>
              <a:t>Be elastic and agile</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lang="en" sz="1200">
                <a:solidFill>
                  <a:schemeClr val="dk1"/>
                </a:solidFill>
              </a:rPr>
              <a:t>Use isolated, independent processing resources</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lang="en" sz="1200">
                <a:solidFill>
                  <a:schemeClr val="dk1"/>
                </a:solidFill>
              </a:rPr>
              <a:t>Increase data access</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lang="en" sz="1200">
                <a:solidFill>
                  <a:schemeClr val="dk1"/>
                </a:solidFill>
              </a:rPr>
              <a:t>Be easy to set up and maintain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c0815af54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c0815af54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c0815af54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c0815af54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c0815af54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fc0815af54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c0815af54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fc0815af54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fc0815af54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fc0815af54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c0815af54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fc0815af54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fc0815af54_1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fc0815af54_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fc0815af54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fc0815af54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fc0815af54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fc0815af54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c0815af5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c0815af5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fc0815af54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fc0815af54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fc0815af54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fc0815af54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cbd11316f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cbd11316f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9a198f2c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9a198f2c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d273677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cd273677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cbd11316f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cbd11316f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db4355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db4355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cbd11316f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cbd11316f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bd11316f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bd11316f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c0815af5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c0815af5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Dependiendo calidad/diversidad de los datos, va el rendimiento del modelo</a:t>
            </a:r>
            <a:br>
              <a:rPr lang="en"/>
            </a:br>
            <a:br>
              <a:rPr lang="en"/>
            </a:br>
            <a:r>
              <a:rPr lang="en"/>
              <a:t>Personal por color de piel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c0815af5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c0815af5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https://towardsdatascience.com/data-wrangling-raw-to-clean-transformation-b30a27bf4b3b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8.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5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39.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98.png"/><Relationship Id="rId5"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hyperlink" Target="https://medium.com/@rchang/a-beginners-guide-to-data-engineering-part-i-4227c5c457d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www.coursera.org/professional-certificates/gcp-data-engineering" TargetMode="External"/><Relationship Id="rId4" Type="http://schemas.openxmlformats.org/officeDocument/2006/relationships/image" Target="../media/image37.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1.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hyperlink" Target="https://www.linkedin.com/jobs/search/?geoId=103323778&amp;keywords=data%20engineer&amp;location=Mexico" TargetMode="External"/><Relationship Id="rId5"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53.png"/><Relationship Id="rId6" Type="http://schemas.openxmlformats.org/officeDocument/2006/relationships/image" Target="../media/image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hyperlink" Target="https://www.tiobe.com/tiobe-index/" TargetMode="External"/><Relationship Id="rId9" Type="http://schemas.openxmlformats.org/officeDocument/2006/relationships/image" Target="../media/image54.png"/><Relationship Id="rId5" Type="http://schemas.openxmlformats.org/officeDocument/2006/relationships/hyperlink" Target="https://stackoverflow.blog/2020/05/27/2020-stack-overflow-developer-survey-results/" TargetMode="External"/><Relationship Id="rId6" Type="http://schemas.openxmlformats.org/officeDocument/2006/relationships/image" Target="../media/image44.png"/><Relationship Id="rId7" Type="http://schemas.openxmlformats.org/officeDocument/2006/relationships/image" Target="../media/image51.png"/><Relationship Id="rId8"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53.png"/><Relationship Id="rId6" Type="http://schemas.openxmlformats.org/officeDocument/2006/relationships/image" Target="../media/image6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62.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4.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6.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70.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76.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65.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73.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81.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93.png"/><Relationship Id="rId4" Type="http://schemas.openxmlformats.org/officeDocument/2006/relationships/image" Target="../media/image36.png"/><Relationship Id="rId5" Type="http://schemas.openxmlformats.org/officeDocument/2006/relationships/hyperlink" Target="https://aws.amazon.com/es/big-data/datalakes-and-analytics/what-is-a-data-lak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79.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80.png"/><Relationship Id="rId4" Type="http://schemas.openxmlformats.org/officeDocument/2006/relationships/image" Target="../media/image36.png"/><Relationship Id="rId5" Type="http://schemas.openxmlformats.org/officeDocument/2006/relationships/hyperlink" Target="https://beam.apache.org/get-started/beam-overview/" TargetMode="External"/><Relationship Id="rId6"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2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6.png"/><Relationship Id="rId4" Type="http://schemas.openxmlformats.org/officeDocument/2006/relationships/hyperlink" Target="https://www.snowflake.com/guides/etl-pipeline" TargetMode="External"/><Relationship Id="rId5"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89.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83.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88.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82.png"/><Relationship Id="rId4" Type="http://schemas.openxmlformats.org/officeDocument/2006/relationships/image" Target="../media/image85.png"/><Relationship Id="rId5"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90.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92.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91.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96.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86.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7.gif"/><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9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95.png"/><Relationship Id="rId4" Type="http://schemas.openxmlformats.org/officeDocument/2006/relationships/image" Target="../media/image94.png"/><Relationship Id="rId5"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87.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hyperlink" Target="https://github.com/guipsamora/pandas_exercises" TargetMode="External"/><Relationship Id="rId4" Type="http://schemas.openxmlformats.org/officeDocument/2006/relationships/image" Target="../media/image87.png"/><Relationship Id="rId5"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hyperlink" Target="https://docs.google.com/forms/d/e/1FAIpQLSfkWEzBCP0wQ09ZuFm7G2_4qtkYbfmk_0getojdnPdCYmq37Q/viewform" TargetMode="External"/><Relationship Id="rId4" Type="http://schemas.openxmlformats.org/officeDocument/2006/relationships/image" Target="../media/image87.png"/><Relationship Id="rId5"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87.png"/><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7.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El ciclo de vida (iterativo) de los datos</a:t>
            </a:r>
            <a:endParaRPr sz="2700"/>
          </a:p>
        </p:txBody>
      </p:sp>
      <p:pic>
        <p:nvPicPr>
          <p:cNvPr id="199" name="Google Shape;199;p4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00" name="Google Shape;200;p42"/>
          <p:cNvPicPr preferRelativeResize="0"/>
          <p:nvPr/>
        </p:nvPicPr>
        <p:blipFill>
          <a:blip r:embed="rId4">
            <a:alphaModFix/>
          </a:blip>
          <a:stretch>
            <a:fillRect/>
          </a:stretch>
        </p:blipFill>
        <p:spPr>
          <a:xfrm>
            <a:off x="94950" y="1561996"/>
            <a:ext cx="9143999" cy="19603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4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Bases de datos basadas en grafos: Neo4j</a:t>
            </a:r>
            <a:endParaRPr sz="2700"/>
          </a:p>
        </p:txBody>
      </p:sp>
      <p:pic>
        <p:nvPicPr>
          <p:cNvPr id="206" name="Google Shape;206;p4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07" name="Google Shape;207;p43"/>
          <p:cNvPicPr preferRelativeResize="0"/>
          <p:nvPr/>
        </p:nvPicPr>
        <p:blipFill>
          <a:blip r:embed="rId4">
            <a:alphaModFix/>
          </a:blip>
          <a:stretch>
            <a:fillRect/>
          </a:stretch>
        </p:blipFill>
        <p:spPr>
          <a:xfrm>
            <a:off x="1599660" y="647326"/>
            <a:ext cx="5944692" cy="4453326"/>
          </a:xfrm>
          <a:prstGeom prst="rect">
            <a:avLst/>
          </a:prstGeom>
          <a:noFill/>
          <a:ln>
            <a:noFill/>
          </a:ln>
        </p:spPr>
      </p:pic>
      <p:pic>
        <p:nvPicPr>
          <p:cNvPr id="208" name="Google Shape;208;p43"/>
          <p:cNvPicPr preferRelativeResize="0"/>
          <p:nvPr/>
        </p:nvPicPr>
        <p:blipFill>
          <a:blip r:embed="rId5">
            <a:alphaModFix/>
          </a:blip>
          <a:stretch>
            <a:fillRect/>
          </a:stretch>
        </p:blipFill>
        <p:spPr>
          <a:xfrm>
            <a:off x="0" y="3471075"/>
            <a:ext cx="2172750" cy="1629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4"/>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Introducción a la Ingeniería de Datos.</a:t>
            </a:r>
            <a:endParaRPr b="1"/>
          </a:p>
        </p:txBody>
      </p:sp>
      <p:pic>
        <p:nvPicPr>
          <p:cNvPr id="214" name="Google Shape;214;p4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15" name="Google Shape;215;p4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16" name="Google Shape;216;p44"/>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2" name="Google Shape;222;p45"/>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Data Engineering with Python by Paul Crickard</a:t>
            </a:r>
            <a:endParaRPr b="1" sz="2100">
              <a:solidFill>
                <a:srgbClr val="441848"/>
              </a:solidFill>
              <a:highlight>
                <a:srgbClr val="FFFFFF"/>
              </a:highlight>
              <a:latin typeface="Montserrat"/>
              <a:ea typeface="Montserrat"/>
              <a:cs typeface="Montserrat"/>
              <a:sym typeface="Montserrat"/>
            </a:endParaRPr>
          </a:p>
        </p:txBody>
      </p:sp>
      <p:sp>
        <p:nvSpPr>
          <p:cNvPr id="223" name="Google Shape;223;p4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24" name="Google Shape;224;p45"/>
          <p:cNvPicPr preferRelativeResize="0"/>
          <p:nvPr/>
        </p:nvPicPr>
        <p:blipFill>
          <a:blip r:embed="rId4">
            <a:alphaModFix/>
          </a:blip>
          <a:stretch>
            <a:fillRect/>
          </a:stretch>
        </p:blipFill>
        <p:spPr>
          <a:xfrm>
            <a:off x="5538000" y="972375"/>
            <a:ext cx="2853800" cy="3518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Data Wrangling with Python</a:t>
            </a:r>
            <a:endParaRPr sz="3000"/>
          </a:p>
        </p:txBody>
      </p:sp>
      <p:pic>
        <p:nvPicPr>
          <p:cNvPr id="230" name="Google Shape;230;p4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31" name="Google Shape;231;p46"/>
          <p:cNvSpPr txBox="1"/>
          <p:nvPr/>
        </p:nvSpPr>
        <p:spPr>
          <a:xfrm>
            <a:off x="4755600" y="2302800"/>
            <a:ext cx="36765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http://bit.ly/mdsai-gdrive</a:t>
            </a:r>
            <a:endParaRPr b="1" sz="2100">
              <a:solidFill>
                <a:srgbClr val="441848"/>
              </a:solidFill>
              <a:highlight>
                <a:srgbClr val="FFFFFF"/>
              </a:highlight>
              <a:latin typeface="Montserrat"/>
              <a:ea typeface="Montserrat"/>
              <a:cs typeface="Montserrat"/>
              <a:sym typeface="Montserrat"/>
            </a:endParaRPr>
          </a:p>
        </p:txBody>
      </p:sp>
      <p:pic>
        <p:nvPicPr>
          <p:cNvPr id="232" name="Google Shape;232;p46"/>
          <p:cNvPicPr preferRelativeResize="0"/>
          <p:nvPr/>
        </p:nvPicPr>
        <p:blipFill>
          <a:blip r:embed="rId4">
            <a:alphaModFix/>
          </a:blip>
          <a:stretch>
            <a:fillRect/>
          </a:stretch>
        </p:blipFill>
        <p:spPr>
          <a:xfrm>
            <a:off x="565447" y="936209"/>
            <a:ext cx="3065401" cy="4022202"/>
          </a:xfrm>
          <a:prstGeom prst="rect">
            <a:avLst/>
          </a:prstGeom>
          <a:noFill/>
          <a:ln>
            <a:noFill/>
          </a:ln>
        </p:spPr>
      </p:pic>
      <p:pic>
        <p:nvPicPr>
          <p:cNvPr id="233" name="Google Shape;233;p46"/>
          <p:cNvPicPr preferRelativeResize="0"/>
          <p:nvPr/>
        </p:nvPicPr>
        <p:blipFill>
          <a:blip r:embed="rId5">
            <a:alphaModFix/>
          </a:blip>
          <a:stretch>
            <a:fillRect/>
          </a:stretch>
        </p:blipFill>
        <p:spPr>
          <a:xfrm>
            <a:off x="514538" y="803075"/>
            <a:ext cx="3167226" cy="41553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A Beginner’s Guide to Data Engineering</a:t>
            </a:r>
            <a:endParaRPr sz="2700"/>
          </a:p>
        </p:txBody>
      </p:sp>
      <p:pic>
        <p:nvPicPr>
          <p:cNvPr id="239" name="Google Shape;239;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40" name="Google Shape;240;p47"/>
          <p:cNvSpPr txBox="1"/>
          <p:nvPr/>
        </p:nvSpPr>
        <p:spPr>
          <a:xfrm>
            <a:off x="1218900" y="2156100"/>
            <a:ext cx="6706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4"/>
              </a:rPr>
              <a:t>A Beginner’s Guide to Data Engineering — Part I</a:t>
            </a:r>
            <a:r>
              <a:rPr b="1" lang="en" sz="2100">
                <a:solidFill>
                  <a:srgbClr val="441848"/>
                </a:solidFill>
                <a:latin typeface="Montserrat"/>
                <a:ea typeface="Montserrat"/>
                <a:cs typeface="Montserrat"/>
                <a:sym typeface="Montserrat"/>
              </a:rPr>
              <a:t> </a:t>
            </a:r>
            <a:endParaRPr b="1" sz="2100">
              <a:solidFill>
                <a:srgbClr val="441848"/>
              </a:solidFill>
              <a:highlight>
                <a:schemeClr val="lt1"/>
              </a:highlight>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8">
            <a:hlinkClick r:id="rId3"/>
          </p:cNvPr>
          <p:cNvPicPr preferRelativeResize="0"/>
          <p:nvPr/>
        </p:nvPicPr>
        <p:blipFill>
          <a:blip r:embed="rId4">
            <a:alphaModFix/>
          </a:blip>
          <a:stretch>
            <a:fillRect/>
          </a:stretch>
        </p:blipFill>
        <p:spPr>
          <a:xfrm>
            <a:off x="234675" y="989465"/>
            <a:ext cx="8674652" cy="3613022"/>
          </a:xfrm>
          <a:prstGeom prst="rect">
            <a:avLst/>
          </a:prstGeom>
          <a:noFill/>
          <a:ln>
            <a:noFill/>
          </a:ln>
        </p:spPr>
      </p:pic>
      <p:sp>
        <p:nvSpPr>
          <p:cNvPr id="246" name="Google Shape;246;p4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700">
                <a:solidFill>
                  <a:srgbClr val="441848"/>
                </a:solidFill>
                <a:latin typeface="Montserrat"/>
                <a:ea typeface="Montserrat"/>
                <a:cs typeface="Montserrat"/>
                <a:sym typeface="Montserrat"/>
              </a:rPr>
              <a:t>Data Engineering with GCP </a:t>
            </a:r>
            <a:endParaRPr b="1" sz="2700">
              <a:solidFill>
                <a:srgbClr val="441848"/>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7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700">
              <a:solidFill>
                <a:srgbClr val="441848"/>
              </a:solidFill>
              <a:latin typeface="Montserrat"/>
              <a:ea typeface="Montserrat"/>
              <a:cs typeface="Montserrat"/>
              <a:sym typeface="Montserrat"/>
            </a:endParaRPr>
          </a:p>
        </p:txBody>
      </p:sp>
      <p:pic>
        <p:nvPicPr>
          <p:cNvPr id="247" name="Google Shape;247;p48"/>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9"/>
          <p:cNvSpPr txBox="1"/>
          <p:nvPr/>
        </p:nvSpPr>
        <p:spPr>
          <a:xfrm>
            <a:off x="5153575" y="983550"/>
            <a:ext cx="3238200" cy="31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Engineer vs ML Engineer vs Data Analyst.</a:t>
            </a:r>
            <a:endParaRPr b="1" sz="3600">
              <a:solidFill>
                <a:srgbClr val="441848"/>
              </a:solidFill>
              <a:latin typeface="Montserrat"/>
              <a:ea typeface="Montserrat"/>
              <a:cs typeface="Montserrat"/>
              <a:sym typeface="Montserrat"/>
            </a:endParaRPr>
          </a:p>
        </p:txBody>
      </p:sp>
      <p:pic>
        <p:nvPicPr>
          <p:cNvPr id="253" name="Google Shape;253;p4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54" name="Google Shape;254;p49"/>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55" name="Google Shape;255;p49"/>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0"/>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Roles en un proyecto de Ciencia de Datos/AI.</a:t>
            </a:r>
            <a:endParaRPr>
              <a:solidFill>
                <a:srgbClr val="441848"/>
              </a:solidFill>
            </a:endParaRPr>
          </a:p>
        </p:txBody>
      </p:sp>
      <p:pic>
        <p:nvPicPr>
          <p:cNvPr id="261" name="Google Shape;261;p50"/>
          <p:cNvPicPr preferRelativeResize="0"/>
          <p:nvPr/>
        </p:nvPicPr>
        <p:blipFill rotWithShape="1">
          <a:blip r:embed="rId3">
            <a:alphaModFix/>
          </a:blip>
          <a:srcRect b="0" l="0" r="0" t="0"/>
          <a:stretch/>
        </p:blipFill>
        <p:spPr>
          <a:xfrm>
            <a:off x="970338" y="681725"/>
            <a:ext cx="7203300" cy="4020000"/>
          </a:xfrm>
          <a:prstGeom prst="rect">
            <a:avLst/>
          </a:prstGeom>
          <a:noFill/>
          <a:ln>
            <a:noFill/>
          </a:ln>
        </p:spPr>
      </p:pic>
      <p:pic>
        <p:nvPicPr>
          <p:cNvPr id="262" name="Google Shape;262;p5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1"/>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Distribución del trabajo en un equipo de DS/AI.</a:t>
            </a:r>
            <a:endParaRPr>
              <a:solidFill>
                <a:srgbClr val="441848"/>
              </a:solidFill>
            </a:endParaRPr>
          </a:p>
        </p:txBody>
      </p:sp>
      <p:pic>
        <p:nvPicPr>
          <p:cNvPr id="268" name="Google Shape;268;p51"/>
          <p:cNvPicPr preferRelativeResize="0"/>
          <p:nvPr/>
        </p:nvPicPr>
        <p:blipFill>
          <a:blip r:embed="rId3">
            <a:alphaModFix/>
          </a:blip>
          <a:stretch>
            <a:fillRect/>
          </a:stretch>
        </p:blipFill>
        <p:spPr>
          <a:xfrm>
            <a:off x="174000" y="713692"/>
            <a:ext cx="5443195" cy="4156983"/>
          </a:xfrm>
          <a:prstGeom prst="rect">
            <a:avLst/>
          </a:prstGeom>
          <a:noFill/>
          <a:ln>
            <a:noFill/>
          </a:ln>
        </p:spPr>
      </p:pic>
      <p:pic>
        <p:nvPicPr>
          <p:cNvPr id="269" name="Google Shape;269;p51"/>
          <p:cNvPicPr preferRelativeResize="0"/>
          <p:nvPr/>
        </p:nvPicPr>
        <p:blipFill>
          <a:blip r:embed="rId4">
            <a:alphaModFix/>
          </a:blip>
          <a:stretch>
            <a:fillRect/>
          </a:stretch>
        </p:blipFill>
        <p:spPr>
          <a:xfrm>
            <a:off x="4382300" y="1195349"/>
            <a:ext cx="4560500" cy="858875"/>
          </a:xfrm>
          <a:prstGeom prst="rect">
            <a:avLst/>
          </a:prstGeom>
          <a:noFill/>
          <a:ln>
            <a:noFill/>
          </a:ln>
        </p:spPr>
      </p:pic>
      <p:pic>
        <p:nvPicPr>
          <p:cNvPr id="270" name="Google Shape;270;p51"/>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4"/>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Módulo IV: Data Wrangling.</a:t>
            </a:r>
            <a:endParaRPr b="1"/>
          </a:p>
        </p:txBody>
      </p:sp>
      <p:pic>
        <p:nvPicPr>
          <p:cNvPr id="136" name="Google Shape;136;p3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37" name="Google Shape;137;p3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38" name="Google Shape;138;p34"/>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2"/>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Posibles escenarios de distribución del trabajo</a:t>
            </a:r>
            <a:endParaRPr>
              <a:solidFill>
                <a:srgbClr val="441848"/>
              </a:solidFill>
            </a:endParaRPr>
          </a:p>
        </p:txBody>
      </p:sp>
      <p:pic>
        <p:nvPicPr>
          <p:cNvPr id="276" name="Google Shape;276;p52"/>
          <p:cNvPicPr preferRelativeResize="0"/>
          <p:nvPr/>
        </p:nvPicPr>
        <p:blipFill>
          <a:blip r:embed="rId3">
            <a:alphaModFix/>
          </a:blip>
          <a:stretch>
            <a:fillRect/>
          </a:stretch>
        </p:blipFill>
        <p:spPr>
          <a:xfrm>
            <a:off x="604988" y="577167"/>
            <a:ext cx="7934026" cy="4156983"/>
          </a:xfrm>
          <a:prstGeom prst="rect">
            <a:avLst/>
          </a:prstGeom>
          <a:noFill/>
          <a:ln>
            <a:noFill/>
          </a:ln>
        </p:spPr>
      </p:pic>
      <p:pic>
        <p:nvPicPr>
          <p:cNvPr id="277" name="Google Shape;277;p5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3"/>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Algunos roles de acuerdo a Deeplearning.ai</a:t>
            </a:r>
            <a:endParaRPr sz="2700">
              <a:solidFill>
                <a:srgbClr val="441848"/>
              </a:solidFill>
            </a:endParaRPr>
          </a:p>
        </p:txBody>
      </p:sp>
      <p:pic>
        <p:nvPicPr>
          <p:cNvPr id="283" name="Google Shape;283;p53"/>
          <p:cNvPicPr preferRelativeResize="0"/>
          <p:nvPr/>
        </p:nvPicPr>
        <p:blipFill>
          <a:blip r:embed="rId3">
            <a:alphaModFix/>
          </a:blip>
          <a:stretch>
            <a:fillRect/>
          </a:stretch>
        </p:blipFill>
        <p:spPr>
          <a:xfrm>
            <a:off x="406425" y="1018000"/>
            <a:ext cx="8331150" cy="336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4"/>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Diagrama de Venn de habilidades</a:t>
            </a:r>
            <a:endParaRPr sz="2700">
              <a:solidFill>
                <a:srgbClr val="441848"/>
              </a:solidFill>
            </a:endParaRPr>
          </a:p>
        </p:txBody>
      </p:sp>
      <p:pic>
        <p:nvPicPr>
          <p:cNvPr id="289" name="Google Shape;289;p54"/>
          <p:cNvPicPr preferRelativeResize="0"/>
          <p:nvPr/>
        </p:nvPicPr>
        <p:blipFill>
          <a:blip r:embed="rId3">
            <a:alphaModFix/>
          </a:blip>
          <a:stretch>
            <a:fillRect/>
          </a:stretch>
        </p:blipFill>
        <p:spPr>
          <a:xfrm>
            <a:off x="1709675" y="795517"/>
            <a:ext cx="5724659" cy="41569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 name="Shape 293"/>
        <p:cNvGrpSpPr/>
        <p:nvPr/>
      </p:nvGrpSpPr>
      <p:grpSpPr>
        <a:xfrm>
          <a:off x="0" y="0"/>
          <a:ext cx="0" cy="0"/>
          <a:chOff x="0" y="0"/>
          <a:chExt cx="0" cy="0"/>
        </a:xfrm>
      </p:grpSpPr>
      <p:pic>
        <p:nvPicPr>
          <p:cNvPr id="294" name="Google Shape;294;p55"/>
          <p:cNvPicPr preferRelativeResize="0"/>
          <p:nvPr/>
        </p:nvPicPr>
        <p:blipFill>
          <a:blip r:embed="rId3">
            <a:alphaModFix/>
          </a:blip>
          <a:stretch>
            <a:fillRect/>
          </a:stretch>
        </p:blipFill>
        <p:spPr>
          <a:xfrm>
            <a:off x="152400" y="152400"/>
            <a:ext cx="8839200" cy="45117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56"/>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Más Roles</a:t>
            </a:r>
            <a:endParaRPr>
              <a:solidFill>
                <a:srgbClr val="441848"/>
              </a:solidFill>
            </a:endParaRPr>
          </a:p>
        </p:txBody>
      </p:sp>
      <p:pic>
        <p:nvPicPr>
          <p:cNvPr id="300" name="Google Shape;300;p56"/>
          <p:cNvPicPr preferRelativeResize="0"/>
          <p:nvPr/>
        </p:nvPicPr>
        <p:blipFill>
          <a:blip r:embed="rId3">
            <a:alphaModFix/>
          </a:blip>
          <a:stretch>
            <a:fillRect/>
          </a:stretch>
        </p:blipFill>
        <p:spPr>
          <a:xfrm>
            <a:off x="152400" y="834117"/>
            <a:ext cx="8839201" cy="40725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7"/>
          <p:cNvSpPr txBox="1"/>
          <p:nvPr/>
        </p:nvSpPr>
        <p:spPr>
          <a:xfrm>
            <a:off x="502950" y="285675"/>
            <a:ext cx="81381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Análisis de habilidades requeridas en ofertas de empleo </a:t>
            </a:r>
            <a:r>
              <a:rPr lang="en" sz="3000">
                <a:solidFill>
                  <a:schemeClr val="dk1"/>
                </a:solidFill>
                <a:latin typeface="Montserrat"/>
                <a:ea typeface="Montserrat"/>
                <a:cs typeface="Montserrat"/>
                <a:sym typeface="Montserrat"/>
              </a:rPr>
              <a:t>(link en la imagen)</a:t>
            </a:r>
            <a:endParaRPr sz="3000">
              <a:solidFill>
                <a:schemeClr val="dk1"/>
              </a:solidFill>
              <a:latin typeface="Montserrat"/>
              <a:ea typeface="Montserrat"/>
              <a:cs typeface="Montserrat"/>
              <a:sym typeface="Montserrat"/>
            </a:endParaRPr>
          </a:p>
        </p:txBody>
      </p:sp>
      <p:pic>
        <p:nvPicPr>
          <p:cNvPr id="306" name="Google Shape;306;p5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07" name="Google Shape;307;p57">
            <a:hlinkClick r:id="rId4"/>
          </p:cNvPr>
          <p:cNvPicPr preferRelativeResize="0"/>
          <p:nvPr/>
        </p:nvPicPr>
        <p:blipFill rotWithShape="1">
          <a:blip r:embed="rId5">
            <a:alphaModFix/>
          </a:blip>
          <a:srcRect b="33542" l="0" r="0" t="25416"/>
          <a:stretch/>
        </p:blipFill>
        <p:spPr>
          <a:xfrm>
            <a:off x="2659250" y="1982978"/>
            <a:ext cx="3825500" cy="11775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8"/>
          <p:cNvSpPr txBox="1"/>
          <p:nvPr/>
        </p:nvSpPr>
        <p:spPr>
          <a:xfrm>
            <a:off x="4677275" y="1548450"/>
            <a:ext cx="3969300" cy="20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Engineering toolbox</a:t>
            </a:r>
            <a:endParaRPr b="1" sz="3600">
              <a:solidFill>
                <a:srgbClr val="441848"/>
              </a:solidFill>
              <a:latin typeface="Montserrat"/>
              <a:ea typeface="Montserrat"/>
              <a:cs typeface="Montserrat"/>
              <a:sym typeface="Montserrat"/>
            </a:endParaRPr>
          </a:p>
        </p:txBody>
      </p:sp>
      <p:pic>
        <p:nvPicPr>
          <p:cNvPr id="313" name="Google Shape;313;p5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4" name="Google Shape;314;p58"/>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15" name="Google Shape;315;p58"/>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316" name="Google Shape;316;p58"/>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9"/>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Modelado de Bases de Datos y SQL</a:t>
            </a:r>
            <a:endParaRPr sz="3000"/>
          </a:p>
        </p:txBody>
      </p:sp>
      <p:sp>
        <p:nvSpPr>
          <p:cNvPr id="322" name="Google Shape;322;p59"/>
          <p:cNvSpPr txBox="1"/>
          <p:nvPr/>
        </p:nvSpPr>
        <p:spPr>
          <a:xfrm>
            <a:off x="657650" y="1264050"/>
            <a:ext cx="4964700" cy="294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Montserrat"/>
                <a:ea typeface="Montserrat"/>
                <a:cs typeface="Montserrat"/>
                <a:sym typeface="Montserrat"/>
              </a:rPr>
              <a:t>En Ingeniería de Software, se trata del </a:t>
            </a:r>
            <a:r>
              <a:rPr b="1" lang="en" sz="1700">
                <a:latin typeface="Montserrat"/>
                <a:ea typeface="Montserrat"/>
                <a:cs typeface="Montserrat"/>
                <a:sym typeface="Montserrat"/>
              </a:rPr>
              <a:t>proceso para definir y analizar los requerimientos técnicos</a:t>
            </a:r>
            <a:r>
              <a:rPr lang="en" sz="1700">
                <a:latin typeface="Montserrat"/>
                <a:ea typeface="Montserrat"/>
                <a:cs typeface="Montserrat"/>
                <a:sym typeface="Montserrat"/>
              </a:rPr>
              <a:t> para soportar procesos de negocio dentro de una organización.</a:t>
            </a:r>
            <a:endParaRPr sz="1700">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latin typeface="Montserrat"/>
              <a:ea typeface="Montserrat"/>
              <a:cs typeface="Montserrat"/>
              <a:sym typeface="Montserrat"/>
            </a:endParaRPr>
          </a:p>
          <a:p>
            <a:pPr indent="0" lvl="0" marL="0" rtl="0" algn="l">
              <a:lnSpc>
                <a:spcPct val="115000"/>
              </a:lnSpc>
              <a:spcBef>
                <a:spcPts val="0"/>
              </a:spcBef>
              <a:spcAft>
                <a:spcPts val="0"/>
              </a:spcAft>
              <a:buNone/>
            </a:pPr>
            <a:r>
              <a:rPr lang="en" sz="1700">
                <a:latin typeface="Montserrat"/>
                <a:ea typeface="Montserrat"/>
                <a:cs typeface="Montserrat"/>
                <a:sym typeface="Montserrat"/>
              </a:rPr>
              <a:t>El proceso de modelado requiere un </a:t>
            </a:r>
            <a:r>
              <a:rPr b="1" lang="en" sz="1700">
                <a:latin typeface="Montserrat"/>
                <a:ea typeface="Montserrat"/>
                <a:cs typeface="Montserrat"/>
                <a:sym typeface="Montserrat"/>
              </a:rPr>
              <a:t>consenso entre tomadores de decisiones</a:t>
            </a:r>
            <a:r>
              <a:rPr lang="en" sz="1700">
                <a:latin typeface="Montserrat"/>
                <a:ea typeface="Montserrat"/>
                <a:cs typeface="Montserrat"/>
                <a:sym typeface="Montserrat"/>
              </a:rPr>
              <a:t> tecnológicas, de negocio y hacia el usuario.</a:t>
            </a:r>
            <a:endParaRPr sz="1800">
              <a:latin typeface="Montserrat"/>
              <a:ea typeface="Montserrat"/>
              <a:cs typeface="Montserrat"/>
              <a:sym typeface="Montserrat"/>
            </a:endParaRPr>
          </a:p>
        </p:txBody>
      </p:sp>
      <p:pic>
        <p:nvPicPr>
          <p:cNvPr id="323" name="Google Shape;323;p5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24" name="Google Shape;324;p59"/>
          <p:cNvPicPr preferRelativeResize="0"/>
          <p:nvPr/>
        </p:nvPicPr>
        <p:blipFill>
          <a:blip r:embed="rId4">
            <a:alphaModFix/>
          </a:blip>
          <a:stretch>
            <a:fillRect/>
          </a:stretch>
        </p:blipFill>
        <p:spPr>
          <a:xfrm>
            <a:off x="5859200" y="1283050"/>
            <a:ext cx="2700400" cy="2700400"/>
          </a:xfrm>
          <a:prstGeom prst="rect">
            <a:avLst/>
          </a:prstGeom>
          <a:noFill/>
          <a:ln>
            <a:noFill/>
          </a:ln>
          <a:effectLst>
            <a:outerShdw blurRad="114300" rotWithShape="0" algn="bl" dir="5400000" dist="19050">
              <a:srgbClr val="000000">
                <a:alpha val="52999"/>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0"/>
          <p:cNvSpPr txBox="1"/>
          <p:nvPr/>
        </p:nvSpPr>
        <p:spPr>
          <a:xfrm>
            <a:off x="145775" y="177775"/>
            <a:ext cx="8343900" cy="620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441848"/>
                </a:solidFill>
                <a:latin typeface="Montserrat"/>
                <a:ea typeface="Montserrat"/>
                <a:cs typeface="Montserrat"/>
                <a:sym typeface="Montserrat"/>
              </a:rPr>
              <a:t>Pregunta de entrevista: tipos de DB’s</a:t>
            </a:r>
            <a:endParaRPr sz="3000"/>
          </a:p>
        </p:txBody>
      </p:sp>
      <p:pic>
        <p:nvPicPr>
          <p:cNvPr id="330" name="Google Shape;330;p6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31" name="Google Shape;331;p60"/>
          <p:cNvPicPr preferRelativeResize="0"/>
          <p:nvPr/>
        </p:nvPicPr>
        <p:blipFill>
          <a:blip r:embed="rId4">
            <a:alphaModFix/>
          </a:blip>
          <a:stretch>
            <a:fillRect/>
          </a:stretch>
        </p:blipFill>
        <p:spPr>
          <a:xfrm>
            <a:off x="476250" y="833925"/>
            <a:ext cx="8343900" cy="4133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1"/>
          <p:cNvSpPr txBox="1"/>
          <p:nvPr/>
        </p:nvSpPr>
        <p:spPr>
          <a:xfrm>
            <a:off x="209325" y="209475"/>
            <a:ext cx="8672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Python y ecosistema</a:t>
            </a:r>
            <a:endParaRPr sz="3000"/>
          </a:p>
        </p:txBody>
      </p:sp>
      <p:pic>
        <p:nvPicPr>
          <p:cNvPr id="337" name="Google Shape;337;p6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38" name="Google Shape;338;p61"/>
          <p:cNvSpPr txBox="1"/>
          <p:nvPr/>
        </p:nvSpPr>
        <p:spPr>
          <a:xfrm>
            <a:off x="2963950" y="1349425"/>
            <a:ext cx="5490000" cy="166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Montserrat"/>
                <a:ea typeface="Montserrat"/>
                <a:cs typeface="Montserrat"/>
                <a:sym typeface="Montserrat"/>
              </a:rPr>
              <a:t>Además de </a:t>
            </a:r>
            <a:r>
              <a:rPr b="1" lang="en" sz="1600">
                <a:latin typeface="Montserrat"/>
                <a:ea typeface="Montserrat"/>
                <a:cs typeface="Montserrat"/>
                <a:sym typeface="Montserrat"/>
              </a:rPr>
              <a:t>considerarse</a:t>
            </a:r>
            <a:r>
              <a:rPr lang="en" sz="1600">
                <a:latin typeface="Montserrat"/>
                <a:ea typeface="Montserrat"/>
                <a:cs typeface="Montserrat"/>
                <a:sym typeface="Montserrat"/>
              </a:rPr>
              <a:t> la </a:t>
            </a:r>
            <a:r>
              <a:rPr b="1" lang="en" sz="1600">
                <a:latin typeface="Montserrat"/>
                <a:ea typeface="Montserrat"/>
                <a:cs typeface="Montserrat"/>
                <a:sym typeface="Montserrat"/>
              </a:rPr>
              <a:t>navaja</a:t>
            </a:r>
            <a:r>
              <a:rPr lang="en" sz="1600">
                <a:latin typeface="Montserrat"/>
                <a:ea typeface="Montserrat"/>
                <a:cs typeface="Montserrat"/>
                <a:sym typeface="Montserrat"/>
              </a:rPr>
              <a:t> </a:t>
            </a:r>
            <a:r>
              <a:rPr b="1" lang="en" sz="1600">
                <a:latin typeface="Montserrat"/>
                <a:ea typeface="Montserrat"/>
                <a:cs typeface="Montserrat"/>
                <a:sym typeface="Montserrat"/>
              </a:rPr>
              <a:t>suiza</a:t>
            </a:r>
            <a:r>
              <a:rPr lang="en" sz="1600">
                <a:latin typeface="Montserrat"/>
                <a:ea typeface="Montserrat"/>
                <a:cs typeface="Montserrat"/>
                <a:sym typeface="Montserrat"/>
              </a:rPr>
              <a:t> de los </a:t>
            </a:r>
            <a:r>
              <a:rPr b="1" lang="en" sz="1600">
                <a:latin typeface="Montserrat"/>
                <a:ea typeface="Montserrat"/>
                <a:cs typeface="Montserrat"/>
                <a:sym typeface="Montserrat"/>
              </a:rPr>
              <a:t>Lenguajes</a:t>
            </a:r>
            <a:r>
              <a:rPr lang="en" sz="1600">
                <a:latin typeface="Montserrat"/>
                <a:ea typeface="Montserrat"/>
                <a:cs typeface="Montserrat"/>
                <a:sym typeface="Montserrat"/>
              </a:rPr>
              <a:t> de </a:t>
            </a:r>
            <a:r>
              <a:rPr b="1" lang="en" sz="1600">
                <a:latin typeface="Montserrat"/>
                <a:ea typeface="Montserrat"/>
                <a:cs typeface="Montserrat"/>
                <a:sym typeface="Montserrat"/>
              </a:rPr>
              <a:t>Programación</a:t>
            </a:r>
            <a:r>
              <a:rPr lang="en" sz="1600">
                <a:latin typeface="Montserrat"/>
                <a:ea typeface="Montserrat"/>
                <a:cs typeface="Montserrat"/>
                <a:sym typeface="Montserrat"/>
              </a:rPr>
              <a:t>, </a:t>
            </a:r>
            <a:r>
              <a:rPr b="1" lang="en" sz="1600">
                <a:latin typeface="Montserrat"/>
                <a:ea typeface="Montserrat"/>
                <a:cs typeface="Montserrat"/>
                <a:sym typeface="Montserrat"/>
              </a:rPr>
              <a:t>Python</a:t>
            </a:r>
            <a:r>
              <a:rPr lang="en" sz="1600">
                <a:latin typeface="Montserrat"/>
                <a:ea typeface="Montserrat"/>
                <a:cs typeface="Montserrat"/>
                <a:sym typeface="Montserrat"/>
              </a:rPr>
              <a:t> tiene la ventaja de </a:t>
            </a:r>
            <a:r>
              <a:rPr b="1" lang="en" sz="1600">
                <a:latin typeface="Montserrat"/>
                <a:ea typeface="Montserrat"/>
                <a:cs typeface="Montserrat"/>
                <a:sym typeface="Montserrat"/>
              </a:rPr>
              <a:t>co-existir</a:t>
            </a:r>
            <a:r>
              <a:rPr lang="en" sz="1600">
                <a:latin typeface="Montserrat"/>
                <a:ea typeface="Montserrat"/>
                <a:cs typeface="Montserrat"/>
                <a:sym typeface="Montserrat"/>
              </a:rPr>
              <a:t> con una gran variedad de </a:t>
            </a:r>
            <a:r>
              <a:rPr b="1" lang="en" sz="1600">
                <a:latin typeface="Montserrat"/>
                <a:ea typeface="Montserrat"/>
                <a:cs typeface="Montserrat"/>
                <a:sym typeface="Montserrat"/>
              </a:rPr>
              <a:t>herramientas</a:t>
            </a:r>
            <a:r>
              <a:rPr lang="en" sz="1600">
                <a:latin typeface="Montserrat"/>
                <a:ea typeface="Montserrat"/>
                <a:cs typeface="Montserrat"/>
                <a:sym typeface="Montserrat"/>
              </a:rPr>
              <a:t> como </a:t>
            </a:r>
            <a:r>
              <a:rPr b="1" lang="en" sz="1600">
                <a:latin typeface="Montserrat"/>
                <a:ea typeface="Montserrat"/>
                <a:cs typeface="Montserrat"/>
                <a:sym typeface="Montserrat"/>
              </a:rPr>
              <a:t>TensorFlow</a:t>
            </a:r>
            <a:r>
              <a:rPr lang="en" sz="1600">
                <a:latin typeface="Montserrat"/>
                <a:ea typeface="Montserrat"/>
                <a:cs typeface="Montserrat"/>
                <a:sym typeface="Montserrat"/>
              </a:rPr>
              <a:t>, </a:t>
            </a:r>
            <a:r>
              <a:rPr b="1" lang="en" sz="1600">
                <a:latin typeface="Montserrat"/>
                <a:ea typeface="Montserrat"/>
                <a:cs typeface="Montserrat"/>
                <a:sym typeface="Montserrat"/>
              </a:rPr>
              <a:t>NumPy</a:t>
            </a:r>
            <a:r>
              <a:rPr lang="en" sz="1600">
                <a:latin typeface="Montserrat"/>
                <a:ea typeface="Montserrat"/>
                <a:cs typeface="Montserrat"/>
                <a:sym typeface="Montserrat"/>
              </a:rPr>
              <a:t>, </a:t>
            </a:r>
            <a:r>
              <a:rPr b="1" lang="en" sz="1600">
                <a:latin typeface="Montserrat"/>
                <a:ea typeface="Montserrat"/>
                <a:cs typeface="Montserrat"/>
                <a:sym typeface="Montserrat"/>
              </a:rPr>
              <a:t>Pandas</a:t>
            </a:r>
            <a:r>
              <a:rPr lang="en" sz="1600">
                <a:latin typeface="Montserrat"/>
                <a:ea typeface="Montserrat"/>
                <a:cs typeface="Montserrat"/>
                <a:sym typeface="Montserrat"/>
              </a:rPr>
              <a:t>, </a:t>
            </a:r>
            <a:r>
              <a:rPr b="1" lang="en" sz="1600">
                <a:latin typeface="Montserrat"/>
                <a:ea typeface="Montserrat"/>
                <a:cs typeface="Montserrat"/>
                <a:sym typeface="Montserrat"/>
              </a:rPr>
              <a:t>Anaconda</a:t>
            </a:r>
            <a:r>
              <a:rPr lang="en" sz="1600">
                <a:latin typeface="Montserrat"/>
                <a:ea typeface="Montserrat"/>
                <a:cs typeface="Montserrat"/>
                <a:sym typeface="Montserrat"/>
              </a:rPr>
              <a:t>, </a:t>
            </a:r>
            <a:r>
              <a:rPr b="1" lang="en" sz="1600">
                <a:latin typeface="Montserrat"/>
                <a:ea typeface="Montserrat"/>
                <a:cs typeface="Montserrat"/>
                <a:sym typeface="Montserrat"/>
              </a:rPr>
              <a:t>Matplotlib</a:t>
            </a:r>
            <a:r>
              <a:rPr lang="en" sz="1600">
                <a:latin typeface="Montserrat"/>
                <a:ea typeface="Montserrat"/>
                <a:cs typeface="Montserrat"/>
                <a:sym typeface="Montserrat"/>
              </a:rPr>
              <a:t>, entre otros.</a:t>
            </a:r>
            <a:endParaRPr b="1" sz="1600">
              <a:latin typeface="Montserrat"/>
              <a:ea typeface="Montserrat"/>
              <a:cs typeface="Montserrat"/>
              <a:sym typeface="Montserrat"/>
            </a:endParaRPr>
          </a:p>
        </p:txBody>
      </p:sp>
      <p:sp>
        <p:nvSpPr>
          <p:cNvPr id="339" name="Google Shape;339;p61"/>
          <p:cNvSpPr txBox="1"/>
          <p:nvPr/>
        </p:nvSpPr>
        <p:spPr>
          <a:xfrm>
            <a:off x="2963950" y="3086125"/>
            <a:ext cx="5490000" cy="123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Montserrat"/>
                <a:ea typeface="Montserrat"/>
                <a:cs typeface="Montserrat"/>
                <a:sym typeface="Montserrat"/>
              </a:rPr>
              <a:t>Por último, de acuerdo a una encuesta de </a:t>
            </a:r>
            <a:r>
              <a:rPr b="1" lang="en" sz="1600" u="sng">
                <a:solidFill>
                  <a:schemeClr val="hlink"/>
                </a:solidFill>
                <a:latin typeface="Montserrat"/>
                <a:ea typeface="Montserrat"/>
                <a:cs typeface="Montserrat"/>
                <a:sym typeface="Montserrat"/>
                <a:hlinkClick r:id="rId4"/>
              </a:rPr>
              <a:t>TIOBE</a:t>
            </a:r>
            <a:r>
              <a:rPr b="1" lang="en" sz="1600">
                <a:latin typeface="Montserrat"/>
                <a:ea typeface="Montserrat"/>
                <a:cs typeface="Montserrat"/>
                <a:sym typeface="Montserrat"/>
              </a:rPr>
              <a:t>, Python es el 1do* </a:t>
            </a:r>
            <a:r>
              <a:rPr lang="en" sz="1600">
                <a:latin typeface="Montserrat"/>
                <a:ea typeface="Montserrat"/>
                <a:cs typeface="Montserrat"/>
                <a:sym typeface="Montserrat"/>
              </a:rPr>
              <a:t>lenguaje de programación </a:t>
            </a:r>
            <a:r>
              <a:rPr b="1" lang="en" sz="1600">
                <a:latin typeface="Montserrat"/>
                <a:ea typeface="Montserrat"/>
                <a:cs typeface="Montserrat"/>
                <a:sym typeface="Montserrat"/>
              </a:rPr>
              <a:t>más popular</a:t>
            </a:r>
            <a:r>
              <a:rPr lang="en" sz="1600">
                <a:latin typeface="Montserrat"/>
                <a:ea typeface="Montserrat"/>
                <a:cs typeface="Montserrat"/>
                <a:sym typeface="Montserrat"/>
              </a:rPr>
              <a:t> en el mundo </a:t>
            </a:r>
            <a:r>
              <a:rPr lang="en" sz="1600">
                <a:latin typeface="Montserrat"/>
                <a:ea typeface="Montserrat"/>
                <a:cs typeface="Montserrat"/>
                <a:sym typeface="Montserrat"/>
              </a:rPr>
              <a:t>y </a:t>
            </a:r>
            <a:r>
              <a:rPr b="1" lang="en" sz="1600" u="sng">
                <a:solidFill>
                  <a:schemeClr val="hlink"/>
                </a:solidFill>
                <a:latin typeface="Montserrat"/>
                <a:ea typeface="Montserrat"/>
                <a:cs typeface="Montserrat"/>
                <a:sym typeface="Montserrat"/>
                <a:hlinkClick r:id="rId5"/>
              </a:rPr>
              <a:t>Stack Overflow</a:t>
            </a:r>
            <a:r>
              <a:rPr b="1" lang="en" sz="1600">
                <a:latin typeface="Montserrat"/>
                <a:ea typeface="Montserrat"/>
                <a:cs typeface="Montserrat"/>
                <a:sym typeface="Montserrat"/>
              </a:rPr>
              <a:t> </a:t>
            </a:r>
            <a:r>
              <a:rPr lang="en" sz="1600">
                <a:latin typeface="Montserrat"/>
                <a:ea typeface="Montserrat"/>
                <a:cs typeface="Montserrat"/>
                <a:sym typeface="Montserrat"/>
              </a:rPr>
              <a:t>lo cataloga como </a:t>
            </a:r>
            <a:r>
              <a:rPr b="1" lang="en" sz="1600">
                <a:latin typeface="Montserrat"/>
                <a:ea typeface="Montserrat"/>
                <a:cs typeface="Montserrat"/>
                <a:sym typeface="Montserrat"/>
              </a:rPr>
              <a:t>el 3ro**.</a:t>
            </a:r>
            <a:endParaRPr b="1" sz="1600">
              <a:latin typeface="Montserrat"/>
              <a:ea typeface="Montserrat"/>
              <a:cs typeface="Montserrat"/>
              <a:sym typeface="Montserrat"/>
            </a:endParaRPr>
          </a:p>
        </p:txBody>
      </p:sp>
      <p:pic>
        <p:nvPicPr>
          <p:cNvPr id="340" name="Google Shape;340;p61"/>
          <p:cNvPicPr preferRelativeResize="0"/>
          <p:nvPr/>
        </p:nvPicPr>
        <p:blipFill>
          <a:blip r:embed="rId6">
            <a:alphaModFix/>
          </a:blip>
          <a:stretch>
            <a:fillRect/>
          </a:stretch>
        </p:blipFill>
        <p:spPr>
          <a:xfrm>
            <a:off x="533060" y="2811725"/>
            <a:ext cx="2152926" cy="1614700"/>
          </a:xfrm>
          <a:prstGeom prst="rect">
            <a:avLst/>
          </a:prstGeom>
          <a:noFill/>
          <a:ln>
            <a:noFill/>
          </a:ln>
        </p:spPr>
      </p:pic>
      <p:pic>
        <p:nvPicPr>
          <p:cNvPr id="341" name="Google Shape;341;p61"/>
          <p:cNvPicPr preferRelativeResize="0"/>
          <p:nvPr/>
        </p:nvPicPr>
        <p:blipFill>
          <a:blip r:embed="rId7">
            <a:alphaModFix/>
          </a:blip>
          <a:stretch>
            <a:fillRect/>
          </a:stretch>
        </p:blipFill>
        <p:spPr>
          <a:xfrm>
            <a:off x="1106928" y="3016528"/>
            <a:ext cx="243176" cy="243176"/>
          </a:xfrm>
          <a:prstGeom prst="rect">
            <a:avLst/>
          </a:prstGeom>
          <a:noFill/>
          <a:ln>
            <a:noFill/>
          </a:ln>
        </p:spPr>
      </p:pic>
      <p:pic>
        <p:nvPicPr>
          <p:cNvPr id="342" name="Google Shape;342;p61"/>
          <p:cNvPicPr preferRelativeResize="0"/>
          <p:nvPr/>
        </p:nvPicPr>
        <p:blipFill>
          <a:blip r:embed="rId7">
            <a:alphaModFix/>
          </a:blip>
          <a:stretch>
            <a:fillRect/>
          </a:stretch>
        </p:blipFill>
        <p:spPr>
          <a:xfrm>
            <a:off x="1821653" y="3016528"/>
            <a:ext cx="243176" cy="243176"/>
          </a:xfrm>
          <a:prstGeom prst="rect">
            <a:avLst/>
          </a:prstGeom>
          <a:noFill/>
          <a:ln>
            <a:noFill/>
          </a:ln>
        </p:spPr>
      </p:pic>
      <p:sp>
        <p:nvSpPr>
          <p:cNvPr id="343" name="Google Shape;343;p61"/>
          <p:cNvSpPr txBox="1"/>
          <p:nvPr/>
        </p:nvSpPr>
        <p:spPr>
          <a:xfrm>
            <a:off x="2990075" y="4325825"/>
            <a:ext cx="1266000" cy="4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D9D2E9"/>
                </a:solidFill>
                <a:latin typeface="Montserrat"/>
                <a:ea typeface="Montserrat"/>
                <a:cs typeface="Montserrat"/>
                <a:sym typeface="Montserrat"/>
              </a:rPr>
              <a:t>* </a:t>
            </a:r>
            <a:r>
              <a:rPr lang="en" sz="800">
                <a:solidFill>
                  <a:srgbClr val="D9D2E9"/>
                </a:solidFill>
                <a:latin typeface="Montserrat"/>
                <a:ea typeface="Montserrat"/>
                <a:cs typeface="Montserrat"/>
                <a:sym typeface="Montserrat"/>
              </a:rPr>
              <a:t> Datos de Nov 2021</a:t>
            </a:r>
            <a:endParaRPr sz="800">
              <a:solidFill>
                <a:srgbClr val="D9D2E9"/>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800">
                <a:solidFill>
                  <a:srgbClr val="D9D2E9"/>
                </a:solidFill>
                <a:latin typeface="Montserrat"/>
                <a:ea typeface="Montserrat"/>
                <a:cs typeface="Montserrat"/>
                <a:sym typeface="Montserrat"/>
              </a:rPr>
              <a:t>**</a:t>
            </a:r>
            <a:r>
              <a:rPr lang="en" sz="800">
                <a:solidFill>
                  <a:srgbClr val="D9D2E9"/>
                </a:solidFill>
                <a:latin typeface="Montserrat"/>
                <a:ea typeface="Montserrat"/>
                <a:cs typeface="Montserrat"/>
                <a:sym typeface="Montserrat"/>
              </a:rPr>
              <a:t> Datos del 2020</a:t>
            </a:r>
            <a:endParaRPr sz="800">
              <a:solidFill>
                <a:srgbClr val="D9D2E9"/>
              </a:solidFill>
              <a:latin typeface="Montserrat"/>
              <a:ea typeface="Montserrat"/>
              <a:cs typeface="Montserrat"/>
              <a:sym typeface="Montserrat"/>
            </a:endParaRPr>
          </a:p>
        </p:txBody>
      </p:sp>
      <p:pic>
        <p:nvPicPr>
          <p:cNvPr id="344" name="Google Shape;344;p61"/>
          <p:cNvPicPr preferRelativeResize="0"/>
          <p:nvPr/>
        </p:nvPicPr>
        <p:blipFill>
          <a:blip r:embed="rId7">
            <a:alphaModFix/>
          </a:blip>
          <a:stretch>
            <a:fillRect/>
          </a:stretch>
        </p:blipFill>
        <p:spPr>
          <a:xfrm>
            <a:off x="802175" y="1349425"/>
            <a:ext cx="1614712" cy="1614712"/>
          </a:xfrm>
          <a:prstGeom prst="rect">
            <a:avLst/>
          </a:prstGeom>
          <a:noFill/>
          <a:ln>
            <a:noFill/>
          </a:ln>
        </p:spPr>
      </p:pic>
      <p:pic>
        <p:nvPicPr>
          <p:cNvPr id="345" name="Google Shape;345;p61"/>
          <p:cNvPicPr preferRelativeResize="0"/>
          <p:nvPr/>
        </p:nvPicPr>
        <p:blipFill>
          <a:blip r:embed="rId8">
            <a:alphaModFix/>
          </a:blip>
          <a:stretch>
            <a:fillRect/>
          </a:stretch>
        </p:blipFill>
        <p:spPr>
          <a:xfrm>
            <a:off x="609250" y="3753275"/>
            <a:ext cx="758450" cy="758450"/>
          </a:xfrm>
          <a:prstGeom prst="rect">
            <a:avLst/>
          </a:prstGeom>
          <a:noFill/>
          <a:ln>
            <a:noFill/>
          </a:ln>
        </p:spPr>
      </p:pic>
      <p:pic>
        <p:nvPicPr>
          <p:cNvPr id="346" name="Google Shape;346;p61"/>
          <p:cNvPicPr preferRelativeResize="0"/>
          <p:nvPr/>
        </p:nvPicPr>
        <p:blipFill>
          <a:blip r:embed="rId9">
            <a:alphaModFix/>
          </a:blip>
          <a:stretch>
            <a:fillRect/>
          </a:stretch>
        </p:blipFill>
        <p:spPr>
          <a:xfrm>
            <a:off x="1922745" y="3860601"/>
            <a:ext cx="552249" cy="651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5"/>
          <p:cNvSpPr txBox="1"/>
          <p:nvPr/>
        </p:nvSpPr>
        <p:spPr>
          <a:xfrm>
            <a:off x="1500000" y="1842300"/>
            <a:ext cx="6144000" cy="14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44" name="Google Shape;144;p3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45" name="Google Shape;145;p3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2"/>
          <p:cNvSpPr txBox="1"/>
          <p:nvPr/>
        </p:nvSpPr>
        <p:spPr>
          <a:xfrm>
            <a:off x="209325" y="209475"/>
            <a:ext cx="8672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Sistemas Operativos</a:t>
            </a:r>
            <a:endParaRPr sz="3000"/>
          </a:p>
        </p:txBody>
      </p:sp>
      <p:pic>
        <p:nvPicPr>
          <p:cNvPr id="352" name="Google Shape;352;p6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53" name="Google Shape;353;p62"/>
          <p:cNvSpPr txBox="1"/>
          <p:nvPr/>
        </p:nvSpPr>
        <p:spPr>
          <a:xfrm>
            <a:off x="463750" y="1075050"/>
            <a:ext cx="4643400" cy="3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La “</a:t>
            </a:r>
            <a:r>
              <a:rPr b="1" lang="en" sz="1600">
                <a:latin typeface="Montserrat"/>
                <a:ea typeface="Montserrat"/>
                <a:cs typeface="Montserrat"/>
                <a:sym typeface="Montserrat"/>
              </a:rPr>
              <a:t>operacionalización</a:t>
            </a:r>
            <a:r>
              <a:rPr lang="en" sz="1600">
                <a:latin typeface="Montserrat"/>
                <a:ea typeface="Montserrat"/>
                <a:cs typeface="Montserrat"/>
                <a:sym typeface="Montserrat"/>
              </a:rPr>
              <a:t>” de nuestros </a:t>
            </a:r>
            <a:r>
              <a:rPr b="1" lang="en" sz="1600">
                <a:latin typeface="Montserrat"/>
                <a:ea typeface="Montserrat"/>
                <a:cs typeface="Montserrat"/>
                <a:sym typeface="Montserrat"/>
              </a:rPr>
              <a:t>Agentes</a:t>
            </a:r>
            <a:r>
              <a:rPr lang="en" sz="1600">
                <a:latin typeface="Montserrat"/>
                <a:ea typeface="Montserrat"/>
                <a:cs typeface="Montserrat"/>
                <a:sym typeface="Montserrat"/>
              </a:rPr>
              <a:t> </a:t>
            </a:r>
            <a:r>
              <a:rPr b="1" lang="en" sz="1600">
                <a:latin typeface="Montserrat"/>
                <a:ea typeface="Montserrat"/>
                <a:cs typeface="Montserrat"/>
                <a:sym typeface="Montserrat"/>
              </a:rPr>
              <a:t>Inteligentes</a:t>
            </a:r>
            <a:r>
              <a:rPr lang="en" sz="1600">
                <a:latin typeface="Montserrat"/>
                <a:ea typeface="Montserrat"/>
                <a:cs typeface="Montserrat"/>
                <a:sym typeface="Montserrat"/>
              </a:rPr>
              <a:t> se</a:t>
            </a:r>
            <a:r>
              <a:rPr lang="en" sz="1600">
                <a:latin typeface="Montserrat"/>
                <a:ea typeface="Montserrat"/>
                <a:cs typeface="Montserrat"/>
                <a:sym typeface="Montserrat"/>
              </a:rPr>
              <a:t> realiza en computadoras que </a:t>
            </a:r>
            <a:r>
              <a:rPr b="1" lang="en" sz="1600">
                <a:latin typeface="Montserrat"/>
                <a:ea typeface="Montserrat"/>
                <a:cs typeface="Montserrat"/>
                <a:sym typeface="Montserrat"/>
              </a:rPr>
              <a:t>orquestramos</a:t>
            </a:r>
            <a:r>
              <a:rPr lang="en" sz="1600">
                <a:latin typeface="Montserrat"/>
                <a:ea typeface="Montserrat"/>
                <a:cs typeface="Montserrat"/>
                <a:sym typeface="Montserrat"/>
              </a:rPr>
              <a:t> en su mayoría de las ocasion</a:t>
            </a:r>
            <a:r>
              <a:rPr lang="en" sz="1600">
                <a:latin typeface="Montserrat"/>
                <a:ea typeface="Montserrat"/>
                <a:cs typeface="Montserrat"/>
                <a:sym typeface="Montserrat"/>
              </a:rPr>
              <a:t>es, </a:t>
            </a:r>
            <a:r>
              <a:rPr b="1" lang="en" sz="1600">
                <a:latin typeface="Montserrat"/>
                <a:ea typeface="Montserrat"/>
                <a:cs typeface="Montserrat"/>
                <a:sym typeface="Montserrat"/>
              </a:rPr>
              <a:t>desde</a:t>
            </a:r>
            <a:r>
              <a:rPr lang="en" sz="1600">
                <a:latin typeface="Montserrat"/>
                <a:ea typeface="Montserrat"/>
                <a:cs typeface="Montserrat"/>
                <a:sym typeface="Montserrat"/>
              </a:rPr>
              <a:t> la comodidad de </a:t>
            </a:r>
            <a:r>
              <a:rPr b="1" lang="en" sz="1600">
                <a:latin typeface="Montserrat"/>
                <a:ea typeface="Montserrat"/>
                <a:cs typeface="Montserrat"/>
                <a:sym typeface="Montserrat"/>
              </a:rPr>
              <a:t>la terminal</a:t>
            </a:r>
            <a:r>
              <a:rPr lang="en" sz="1600">
                <a:latin typeface="Montserrat"/>
                <a:ea typeface="Montserrat"/>
                <a:cs typeface="Montserrat"/>
                <a:sym typeface="Montserrat"/>
              </a:rPr>
              <a:t>.</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Operaciones como ssh, git, grep, vi, regex, mkdir no son indispensables, pero ayudarán mucho a comprender lo que estamos haciendo “bajo el capó”</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Tendremos una clase completa sobre Ciencia de Datos desde la terminal.</a:t>
            </a:r>
            <a:endParaRPr sz="1600">
              <a:latin typeface="Montserrat"/>
              <a:ea typeface="Montserrat"/>
              <a:cs typeface="Montserrat"/>
              <a:sym typeface="Montserrat"/>
            </a:endParaRPr>
          </a:p>
        </p:txBody>
      </p:sp>
      <p:pic>
        <p:nvPicPr>
          <p:cNvPr id="354" name="Google Shape;354;p62"/>
          <p:cNvPicPr preferRelativeResize="0"/>
          <p:nvPr/>
        </p:nvPicPr>
        <p:blipFill>
          <a:blip r:embed="rId4">
            <a:alphaModFix/>
          </a:blip>
          <a:stretch>
            <a:fillRect/>
          </a:stretch>
        </p:blipFill>
        <p:spPr>
          <a:xfrm>
            <a:off x="5107150" y="1474675"/>
            <a:ext cx="3602325" cy="2651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3"/>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Data Warehousing/Big Data</a:t>
            </a:r>
            <a:endParaRPr sz="3000"/>
          </a:p>
        </p:txBody>
      </p:sp>
      <p:pic>
        <p:nvPicPr>
          <p:cNvPr id="360" name="Google Shape;360;p6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61" name="Google Shape;361;p63"/>
          <p:cNvSpPr txBox="1"/>
          <p:nvPr/>
        </p:nvSpPr>
        <p:spPr>
          <a:xfrm>
            <a:off x="789900" y="1197025"/>
            <a:ext cx="7968900" cy="319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Herramientas de </a:t>
            </a:r>
            <a:r>
              <a:rPr b="1" lang="en" sz="1800">
                <a:latin typeface="Montserrat"/>
                <a:ea typeface="Montserrat"/>
                <a:cs typeface="Montserrat"/>
                <a:sym typeface="Montserrat"/>
              </a:rPr>
              <a:t>Data Caching</a:t>
            </a:r>
            <a:r>
              <a:rPr lang="en" sz="1800">
                <a:latin typeface="Montserrat"/>
                <a:ea typeface="Montserrat"/>
                <a:cs typeface="Montserrat"/>
                <a:sym typeface="Montserrat"/>
              </a:rPr>
              <a:t> como </a:t>
            </a:r>
            <a:r>
              <a:rPr b="1" lang="en" sz="1800">
                <a:latin typeface="Montserrat"/>
                <a:ea typeface="Montserrat"/>
                <a:cs typeface="Montserrat"/>
                <a:sym typeface="Montserrat"/>
              </a:rPr>
              <a:t>MapReduce/Apache Hadoop</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b="1" lang="en" sz="1800">
                <a:latin typeface="Montserrat"/>
                <a:ea typeface="Montserrat"/>
                <a:cs typeface="Montserrat"/>
                <a:sym typeface="Montserrat"/>
              </a:rPr>
              <a:t>Apache Spark</a:t>
            </a:r>
            <a:r>
              <a:rPr lang="en" sz="1800">
                <a:latin typeface="Montserrat"/>
                <a:ea typeface="Montserrat"/>
                <a:cs typeface="Montserrat"/>
                <a:sym typeface="Montserrat"/>
              </a:rPr>
              <a:t> como herramienta de </a:t>
            </a:r>
            <a:r>
              <a:rPr b="1" lang="en" sz="1800">
                <a:latin typeface="Montserrat"/>
                <a:ea typeface="Montserrat"/>
                <a:cs typeface="Montserrat"/>
                <a:sym typeface="Montserrat"/>
              </a:rPr>
              <a:t>Data Analytics</a:t>
            </a:r>
            <a:r>
              <a:rPr lang="en" sz="1800">
                <a:latin typeface="Montserrat"/>
                <a:ea typeface="Montserrat"/>
                <a:cs typeface="Montserrat"/>
                <a:sym typeface="Montserrat"/>
              </a:rPr>
              <a:t> para datos de larga escala</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b="1" lang="en" sz="1800">
                <a:latin typeface="Montserrat"/>
                <a:ea typeface="Montserrat"/>
                <a:cs typeface="Montserrat"/>
                <a:sym typeface="Montserrat"/>
              </a:rPr>
              <a:t>Apache Kafka</a:t>
            </a:r>
            <a:r>
              <a:rPr lang="en" sz="1800">
                <a:latin typeface="Montserrat"/>
                <a:ea typeface="Montserrat"/>
                <a:cs typeface="Montserrat"/>
                <a:sym typeface="Montserrat"/>
              </a:rPr>
              <a:t> para </a:t>
            </a:r>
            <a:r>
              <a:rPr b="1" lang="en" sz="1800">
                <a:latin typeface="Montserrat"/>
                <a:ea typeface="Montserrat"/>
                <a:cs typeface="Montserrat"/>
                <a:sym typeface="Montserrat"/>
              </a:rPr>
              <a:t>procesamiento</a:t>
            </a:r>
            <a:r>
              <a:rPr lang="en" sz="1800">
                <a:latin typeface="Montserrat"/>
                <a:ea typeface="Montserrat"/>
                <a:cs typeface="Montserrat"/>
                <a:sym typeface="Montserrat"/>
              </a:rPr>
              <a:t> y </a:t>
            </a:r>
            <a:r>
              <a:rPr b="1" lang="en" sz="1800">
                <a:latin typeface="Montserrat"/>
                <a:ea typeface="Montserrat"/>
                <a:cs typeface="Montserrat"/>
                <a:sym typeface="Montserrat"/>
              </a:rPr>
              <a:t>envío </a:t>
            </a:r>
            <a:r>
              <a:rPr lang="en" sz="1800">
                <a:latin typeface="Montserrat"/>
                <a:ea typeface="Montserrat"/>
                <a:cs typeface="Montserrat"/>
                <a:sym typeface="Montserrat"/>
              </a:rPr>
              <a:t>de</a:t>
            </a:r>
            <a:r>
              <a:rPr b="1" lang="en" sz="1800">
                <a:latin typeface="Montserrat"/>
                <a:ea typeface="Montserrat"/>
                <a:cs typeface="Montserrat"/>
                <a:sym typeface="Montserrat"/>
              </a:rPr>
              <a:t> eventos</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457200" rtl="0" algn="l">
              <a:spcBef>
                <a:spcPts val="0"/>
              </a:spcBef>
              <a:spcAft>
                <a:spcPts val="0"/>
              </a:spcAft>
              <a:buNone/>
            </a:pPr>
            <a:r>
              <a:t/>
            </a:r>
            <a:endParaRPr b="1" sz="1800">
              <a:latin typeface="Montserrat"/>
              <a:ea typeface="Montserrat"/>
              <a:cs typeface="Montserrat"/>
              <a:sym typeface="Montserrat"/>
            </a:endParaRPr>
          </a:p>
          <a:p>
            <a:pPr indent="0" lvl="0" marL="457200" rtl="0" algn="l">
              <a:spcBef>
                <a:spcPts val="0"/>
              </a:spcBef>
              <a:spcAft>
                <a:spcPts val="0"/>
              </a:spcAft>
              <a:buNone/>
            </a:pPr>
            <a:r>
              <a:t/>
            </a:r>
            <a:endParaRPr b="1" sz="1800">
              <a:latin typeface="Montserrat"/>
              <a:ea typeface="Montserrat"/>
              <a:cs typeface="Montserrat"/>
              <a:sym typeface="Montserrat"/>
            </a:endParaRPr>
          </a:p>
        </p:txBody>
      </p:sp>
      <p:pic>
        <p:nvPicPr>
          <p:cNvPr id="362" name="Google Shape;362;p63"/>
          <p:cNvPicPr preferRelativeResize="0"/>
          <p:nvPr/>
        </p:nvPicPr>
        <p:blipFill>
          <a:blip r:embed="rId4">
            <a:alphaModFix/>
          </a:blip>
          <a:stretch>
            <a:fillRect/>
          </a:stretch>
        </p:blipFill>
        <p:spPr>
          <a:xfrm>
            <a:off x="3414963" y="3802663"/>
            <a:ext cx="1919324" cy="620400"/>
          </a:xfrm>
          <a:prstGeom prst="rect">
            <a:avLst/>
          </a:prstGeom>
          <a:noFill/>
          <a:ln>
            <a:noFill/>
          </a:ln>
        </p:spPr>
      </p:pic>
      <p:pic>
        <p:nvPicPr>
          <p:cNvPr id="363" name="Google Shape;363;p63"/>
          <p:cNvPicPr preferRelativeResize="0"/>
          <p:nvPr/>
        </p:nvPicPr>
        <p:blipFill>
          <a:blip r:embed="rId5">
            <a:alphaModFix/>
          </a:blip>
          <a:stretch>
            <a:fillRect/>
          </a:stretch>
        </p:blipFill>
        <p:spPr>
          <a:xfrm>
            <a:off x="1347875" y="3737425"/>
            <a:ext cx="1411645" cy="750875"/>
          </a:xfrm>
          <a:prstGeom prst="rect">
            <a:avLst/>
          </a:prstGeom>
          <a:noFill/>
          <a:ln>
            <a:noFill/>
          </a:ln>
        </p:spPr>
      </p:pic>
      <p:pic>
        <p:nvPicPr>
          <p:cNvPr id="364" name="Google Shape;364;p63"/>
          <p:cNvPicPr preferRelativeResize="0"/>
          <p:nvPr/>
        </p:nvPicPr>
        <p:blipFill>
          <a:blip r:embed="rId6">
            <a:alphaModFix/>
          </a:blip>
          <a:stretch>
            <a:fillRect/>
          </a:stretch>
        </p:blipFill>
        <p:spPr>
          <a:xfrm>
            <a:off x="5989725" y="3341797"/>
            <a:ext cx="1542126" cy="15421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4"/>
          <p:cNvSpPr txBox="1"/>
          <p:nvPr/>
        </p:nvSpPr>
        <p:spPr>
          <a:xfrm>
            <a:off x="4605225" y="1375650"/>
            <a:ext cx="4201500" cy="23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Entrada, Transformación y Carga.</a:t>
            </a:r>
            <a:endParaRPr b="1" sz="3600">
              <a:solidFill>
                <a:srgbClr val="441848"/>
              </a:solidFill>
              <a:latin typeface="Montserrat"/>
              <a:ea typeface="Montserrat"/>
              <a:cs typeface="Montserrat"/>
              <a:sym typeface="Montserrat"/>
            </a:endParaRPr>
          </a:p>
        </p:txBody>
      </p:sp>
      <p:pic>
        <p:nvPicPr>
          <p:cNvPr id="370" name="Google Shape;370;p6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71" name="Google Shape;371;p6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72" name="Google Shape;372;p64"/>
          <p:cNvPicPr preferRelativeResize="0"/>
          <p:nvPr/>
        </p:nvPicPr>
        <p:blipFill>
          <a:blip r:embed="rId5">
            <a:alphaModFix/>
          </a:blip>
          <a:stretch>
            <a:fillRect/>
          </a:stretch>
        </p:blipFill>
        <p:spPr>
          <a:xfrm>
            <a:off x="0" y="0"/>
            <a:ext cx="4096986" cy="5219701"/>
          </a:xfrm>
          <a:prstGeom prst="rect">
            <a:avLst/>
          </a:prstGeom>
          <a:noFill/>
          <a:ln>
            <a:noFill/>
          </a:ln>
        </p:spPr>
      </p:pic>
      <p:pic>
        <p:nvPicPr>
          <p:cNvPr descr="170920110832-01-mexico-quake-0920-exlarge-169.jpg" id="373" name="Google Shape;373;p64"/>
          <p:cNvPicPr preferRelativeResize="0"/>
          <p:nvPr/>
        </p:nvPicPr>
        <p:blipFill rotWithShape="1">
          <a:blip r:embed="rId6">
            <a:alphaModFix/>
          </a:blip>
          <a:srcRect b="0" l="24649" r="29483" t="0"/>
          <a:stretch/>
        </p:blipFill>
        <p:spPr>
          <a:xfrm>
            <a:off x="-104525" y="-52075"/>
            <a:ext cx="4263745" cy="521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sp>
        <p:nvSpPr>
          <p:cNvPr id="378" name="Google Shape;378;p65"/>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2x más datos YoY</a:t>
            </a:r>
            <a:endParaRPr>
              <a:solidFill>
                <a:srgbClr val="441848"/>
              </a:solidFill>
            </a:endParaRPr>
          </a:p>
        </p:txBody>
      </p:sp>
      <p:pic>
        <p:nvPicPr>
          <p:cNvPr id="379" name="Google Shape;379;p65"/>
          <p:cNvPicPr preferRelativeResize="0"/>
          <p:nvPr/>
        </p:nvPicPr>
        <p:blipFill>
          <a:blip r:embed="rId3">
            <a:alphaModFix/>
          </a:blip>
          <a:stretch>
            <a:fillRect/>
          </a:stretch>
        </p:blipFill>
        <p:spPr>
          <a:xfrm>
            <a:off x="1301225" y="681717"/>
            <a:ext cx="6541528" cy="4156984"/>
          </a:xfrm>
          <a:prstGeom prst="rect">
            <a:avLst/>
          </a:prstGeom>
          <a:noFill/>
          <a:ln>
            <a:noFill/>
          </a:ln>
        </p:spPr>
      </p:pic>
      <p:pic>
        <p:nvPicPr>
          <p:cNvPr id="380" name="Google Shape;380;p6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6"/>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Andrew Ng</a:t>
            </a:r>
            <a:endParaRPr>
              <a:solidFill>
                <a:srgbClr val="441848"/>
              </a:solidFill>
            </a:endParaRPr>
          </a:p>
        </p:txBody>
      </p:sp>
      <p:pic>
        <p:nvPicPr>
          <p:cNvPr id="386" name="Google Shape;386;p66"/>
          <p:cNvPicPr preferRelativeResize="0"/>
          <p:nvPr/>
        </p:nvPicPr>
        <p:blipFill>
          <a:blip r:embed="rId3">
            <a:alphaModFix/>
          </a:blip>
          <a:stretch>
            <a:fillRect/>
          </a:stretch>
        </p:blipFill>
        <p:spPr>
          <a:xfrm>
            <a:off x="928675" y="914400"/>
            <a:ext cx="7286625" cy="3619500"/>
          </a:xfrm>
          <a:prstGeom prst="rect">
            <a:avLst/>
          </a:prstGeom>
          <a:noFill/>
          <a:ln>
            <a:noFill/>
          </a:ln>
        </p:spPr>
      </p:pic>
      <p:pic>
        <p:nvPicPr>
          <p:cNvPr id="387" name="Google Shape;387;p6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7"/>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7 pasos</a:t>
            </a:r>
            <a:endParaRPr>
              <a:solidFill>
                <a:srgbClr val="441848"/>
              </a:solidFill>
            </a:endParaRPr>
          </a:p>
        </p:txBody>
      </p:sp>
      <p:pic>
        <p:nvPicPr>
          <p:cNvPr id="393" name="Google Shape;393;p67"/>
          <p:cNvPicPr preferRelativeResize="0"/>
          <p:nvPr/>
        </p:nvPicPr>
        <p:blipFill>
          <a:blip r:embed="rId3">
            <a:alphaModFix/>
          </a:blip>
          <a:stretch>
            <a:fillRect/>
          </a:stretch>
        </p:blipFill>
        <p:spPr>
          <a:xfrm>
            <a:off x="2571900" y="791592"/>
            <a:ext cx="4000205" cy="4156983"/>
          </a:xfrm>
          <a:prstGeom prst="rect">
            <a:avLst/>
          </a:prstGeom>
          <a:noFill/>
          <a:ln>
            <a:noFill/>
          </a:ln>
        </p:spPr>
      </p:pic>
      <p:pic>
        <p:nvPicPr>
          <p:cNvPr id="394" name="Google Shape;394;p6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8"/>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a:t>
            </a:r>
            <a:endParaRPr>
              <a:solidFill>
                <a:srgbClr val="441848"/>
              </a:solidFill>
            </a:endParaRPr>
          </a:p>
        </p:txBody>
      </p:sp>
      <p:pic>
        <p:nvPicPr>
          <p:cNvPr id="400" name="Google Shape;400;p68"/>
          <p:cNvPicPr preferRelativeResize="0"/>
          <p:nvPr/>
        </p:nvPicPr>
        <p:blipFill>
          <a:blip r:embed="rId3">
            <a:alphaModFix/>
          </a:blip>
          <a:stretch>
            <a:fillRect/>
          </a:stretch>
        </p:blipFill>
        <p:spPr>
          <a:xfrm>
            <a:off x="752475" y="1000117"/>
            <a:ext cx="7639050" cy="3143250"/>
          </a:xfrm>
          <a:prstGeom prst="rect">
            <a:avLst/>
          </a:prstGeom>
          <a:noFill/>
          <a:ln>
            <a:noFill/>
          </a:ln>
        </p:spPr>
      </p:pic>
      <p:pic>
        <p:nvPicPr>
          <p:cNvPr id="401" name="Google Shape;401;p6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 name="Shape 405"/>
        <p:cNvGrpSpPr/>
        <p:nvPr/>
      </p:nvGrpSpPr>
      <p:grpSpPr>
        <a:xfrm>
          <a:off x="0" y="0"/>
          <a:ext cx="0" cy="0"/>
          <a:chOff x="0" y="0"/>
          <a:chExt cx="0" cy="0"/>
        </a:xfrm>
      </p:grpSpPr>
      <p:sp>
        <p:nvSpPr>
          <p:cNvPr id="406" name="Google Shape;406;p69"/>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a:t>
            </a:r>
            <a:endParaRPr>
              <a:solidFill>
                <a:srgbClr val="441848"/>
              </a:solidFill>
            </a:endParaRPr>
          </a:p>
        </p:txBody>
      </p:sp>
      <p:pic>
        <p:nvPicPr>
          <p:cNvPr id="407" name="Google Shape;407;p69"/>
          <p:cNvPicPr preferRelativeResize="0"/>
          <p:nvPr/>
        </p:nvPicPr>
        <p:blipFill>
          <a:blip r:embed="rId3">
            <a:alphaModFix/>
          </a:blip>
          <a:stretch>
            <a:fillRect/>
          </a:stretch>
        </p:blipFill>
        <p:spPr>
          <a:xfrm>
            <a:off x="1914114" y="681725"/>
            <a:ext cx="5315776" cy="4171199"/>
          </a:xfrm>
          <a:prstGeom prst="rect">
            <a:avLst/>
          </a:prstGeom>
          <a:noFill/>
          <a:ln>
            <a:noFill/>
          </a:ln>
        </p:spPr>
      </p:pic>
      <p:pic>
        <p:nvPicPr>
          <p:cNvPr id="408" name="Google Shape;408;p69"/>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0"/>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proceso tradicional de BI</a:t>
            </a:r>
            <a:endParaRPr>
              <a:solidFill>
                <a:srgbClr val="441848"/>
              </a:solidFill>
            </a:endParaRPr>
          </a:p>
        </p:txBody>
      </p:sp>
      <p:pic>
        <p:nvPicPr>
          <p:cNvPr id="414" name="Google Shape;414;p70"/>
          <p:cNvPicPr preferRelativeResize="0"/>
          <p:nvPr/>
        </p:nvPicPr>
        <p:blipFill>
          <a:blip r:embed="rId3">
            <a:alphaModFix/>
          </a:blip>
          <a:stretch>
            <a:fillRect/>
          </a:stretch>
        </p:blipFill>
        <p:spPr>
          <a:xfrm>
            <a:off x="1810088" y="749092"/>
            <a:ext cx="5523833" cy="4156982"/>
          </a:xfrm>
          <a:prstGeom prst="rect">
            <a:avLst/>
          </a:prstGeom>
          <a:noFill/>
          <a:ln>
            <a:noFill/>
          </a:ln>
        </p:spPr>
      </p:pic>
      <p:pic>
        <p:nvPicPr>
          <p:cNvPr id="415" name="Google Shape;415;p7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1"/>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olvídate de las etiquetas</a:t>
            </a:r>
            <a:endParaRPr>
              <a:solidFill>
                <a:srgbClr val="441848"/>
              </a:solidFill>
            </a:endParaRPr>
          </a:p>
        </p:txBody>
      </p:sp>
      <p:pic>
        <p:nvPicPr>
          <p:cNvPr id="421" name="Google Shape;421;p71"/>
          <p:cNvPicPr preferRelativeResize="0"/>
          <p:nvPr/>
        </p:nvPicPr>
        <p:blipFill>
          <a:blip r:embed="rId3">
            <a:alphaModFix/>
          </a:blip>
          <a:stretch>
            <a:fillRect/>
          </a:stretch>
        </p:blipFill>
        <p:spPr>
          <a:xfrm>
            <a:off x="200025" y="756192"/>
            <a:ext cx="8743950" cy="3905250"/>
          </a:xfrm>
          <a:prstGeom prst="rect">
            <a:avLst/>
          </a:prstGeom>
          <a:noFill/>
          <a:ln>
            <a:noFill/>
          </a:ln>
        </p:spPr>
      </p:pic>
      <p:pic>
        <p:nvPicPr>
          <p:cNvPr id="422" name="Google Shape;422;p7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6"/>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51" name="Google Shape;151;p36"/>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52" name="Google Shape;152;p36"/>
          <p:cNvSpPr txBox="1"/>
          <p:nvPr/>
        </p:nvSpPr>
        <p:spPr>
          <a:xfrm>
            <a:off x="502950" y="1100850"/>
            <a:ext cx="8220900" cy="3346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Empezaremos</a:t>
            </a:r>
            <a:r>
              <a:rPr b="1" lang="en" sz="1600">
                <a:solidFill>
                  <a:schemeClr val="dk1"/>
                </a:solidFill>
                <a:latin typeface="Montserrat"/>
                <a:ea typeface="Montserrat"/>
                <a:cs typeface="Montserrat"/>
                <a:sym typeface="Montserrat"/>
              </a:rPr>
              <a:t> estudiando</a:t>
            </a:r>
            <a:r>
              <a:rPr lang="en" sz="1600">
                <a:solidFill>
                  <a:srgbClr val="E8E7E3"/>
                </a:solidFill>
              </a:rPr>
              <a:t>🐱‍💻</a:t>
            </a:r>
            <a:r>
              <a:rPr lang="en" sz="1600">
                <a:solidFill>
                  <a:schemeClr val="dk1"/>
                </a:solidFill>
                <a:latin typeface="Montserrat"/>
                <a:ea typeface="Montserrat"/>
                <a:cs typeface="Montserrat"/>
                <a:sym typeface="Montserrat"/>
              </a:rPr>
              <a:t> la presentación de </a:t>
            </a:r>
            <a:r>
              <a:rPr b="1" lang="en" sz="1600">
                <a:solidFill>
                  <a:schemeClr val="dk1"/>
                </a:solidFill>
                <a:latin typeface="Montserrat"/>
                <a:ea typeface="Montserrat"/>
                <a:cs typeface="Montserrat"/>
                <a:sym typeface="Montserrat"/>
              </a:rPr>
              <a:t>Data Wrangling</a:t>
            </a:r>
            <a:r>
              <a:rPr b="1" lang="en" sz="1600">
                <a:solidFill>
                  <a:srgbClr val="E8E7E3"/>
                </a:solidFill>
              </a:rPr>
              <a:t>🤖</a:t>
            </a:r>
            <a:r>
              <a:rPr lang="en" sz="1600">
                <a:solidFill>
                  <a:srgbClr val="E8E7E3"/>
                </a:solidFill>
              </a:rPr>
              <a:t>💜 </a:t>
            </a:r>
            <a:r>
              <a:rPr lang="en" sz="1600">
                <a:solidFill>
                  <a:schemeClr val="dk1"/>
                </a:solidFill>
                <a:latin typeface="Montserrat"/>
                <a:ea typeface="Montserrat"/>
                <a:cs typeface="Montserrat"/>
                <a:sym typeface="Montserrat"/>
              </a:rPr>
              <a:t> donde haremos una vista de ave sobre tópicos  importantes acerca del proceso de </a:t>
            </a:r>
            <a:r>
              <a:rPr b="1" lang="en" sz="1600">
                <a:solidFill>
                  <a:schemeClr val="dk1"/>
                </a:solidFill>
                <a:latin typeface="Montserrat"/>
                <a:ea typeface="Montserrat"/>
                <a:cs typeface="Montserrat"/>
                <a:sym typeface="Montserrat"/>
              </a:rPr>
              <a:t>Ingeniería de Datos</a:t>
            </a:r>
            <a:r>
              <a:rPr b="1" lang="en" sz="1600">
                <a:solidFill>
                  <a:srgbClr val="E8E7E3"/>
                </a:solidFill>
              </a:rPr>
              <a:t>📊</a:t>
            </a:r>
            <a:r>
              <a:rPr lang="en" sz="1600">
                <a:solidFill>
                  <a:srgbClr val="E8E7E3"/>
                </a:solidFill>
              </a:rPr>
              <a:t>💜</a:t>
            </a:r>
            <a:r>
              <a:rPr lang="en"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Después, haremos un </a:t>
            </a:r>
            <a:r>
              <a:rPr b="1" lang="en" sz="1600">
                <a:solidFill>
                  <a:schemeClr val="dk1"/>
                </a:solidFill>
                <a:latin typeface="Montserrat"/>
                <a:ea typeface="Montserrat"/>
                <a:cs typeface="Montserrat"/>
                <a:sym typeface="Montserrat"/>
              </a:rPr>
              <a:t>challenge</a:t>
            </a:r>
            <a:r>
              <a:rPr lang="en" sz="1600">
                <a:solidFill>
                  <a:srgbClr val="E8E7E3"/>
                </a:solidFill>
              </a:rPr>
              <a:t>🐱‍💻</a:t>
            </a:r>
            <a:r>
              <a:rPr lang="en" sz="1600">
                <a:solidFill>
                  <a:schemeClr val="dk1"/>
                </a:solidFill>
                <a:latin typeface="Montserrat"/>
                <a:ea typeface="Montserrat"/>
                <a:cs typeface="Montserrat"/>
                <a:sym typeface="Montserrat"/>
              </a:rPr>
              <a:t>, para continuar reforzando nuestras habilidades con el manejo de Pandas filtrando, ordenando, agrupando, uniendo o modificando datos.</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Ó bien, tenemos disponible el </a:t>
            </a:r>
            <a:r>
              <a:rPr b="1" lang="en" sz="1600">
                <a:solidFill>
                  <a:schemeClr val="dk1"/>
                </a:solidFill>
                <a:latin typeface="Montserrat"/>
                <a:ea typeface="Montserrat"/>
                <a:cs typeface="Montserrat"/>
                <a:sym typeface="Montserrat"/>
              </a:rPr>
              <a:t>Exámen de prueba para Data Engineer de Google Cloud Platform</a:t>
            </a:r>
            <a:r>
              <a:rPr b="1" lang="en" sz="1600">
                <a:solidFill>
                  <a:srgbClr val="E8E7E3"/>
                </a:solidFill>
              </a:rPr>
              <a:t>📊</a:t>
            </a:r>
            <a:r>
              <a:rPr lang="en" sz="1600">
                <a:solidFill>
                  <a:srgbClr val="E8E7E3"/>
                </a:solidFill>
              </a:rPr>
              <a:t>💜</a:t>
            </a:r>
            <a:r>
              <a:rPr b="1" lang="en" sz="1600">
                <a:solidFill>
                  <a:srgbClr val="E8E7E3"/>
                </a:solidFill>
              </a:rPr>
              <a:t> </a:t>
            </a:r>
            <a:r>
              <a:rPr b="1" lang="en" sz="1600">
                <a:solidFill>
                  <a:schemeClr val="dk1"/>
                </a:solidFill>
                <a:latin typeface="Montserrat"/>
                <a:ea typeface="Montserrat"/>
                <a:cs typeface="Montserrat"/>
                <a:sym typeface="Montserrat"/>
              </a:rPr>
              <a:t>, </a:t>
            </a:r>
            <a:r>
              <a:rPr lang="en" sz="1600">
                <a:solidFill>
                  <a:schemeClr val="dk1"/>
                </a:solidFill>
                <a:latin typeface="Montserrat"/>
                <a:ea typeface="Montserrat"/>
                <a:cs typeface="Montserrat"/>
                <a:sym typeface="Montserrat"/>
              </a:rPr>
              <a:t>para fortalecer nuestras habilidades de </a:t>
            </a:r>
            <a:r>
              <a:rPr b="1" lang="en" sz="1600">
                <a:solidFill>
                  <a:schemeClr val="dk1"/>
                </a:solidFill>
                <a:latin typeface="Montserrat"/>
                <a:ea typeface="Montserrat"/>
                <a:cs typeface="Montserrat"/>
                <a:sym typeface="Montserrat"/>
              </a:rPr>
              <a:t>cómputo</a:t>
            </a:r>
            <a:r>
              <a:rPr lang="en" sz="1600">
                <a:solidFill>
                  <a:schemeClr val="dk1"/>
                </a:solidFill>
                <a:latin typeface="Montserrat"/>
                <a:ea typeface="Montserrat"/>
                <a:cs typeface="Montserrat"/>
                <a:sym typeface="Montserrat"/>
              </a:rPr>
              <a:t> en la </a:t>
            </a:r>
            <a:r>
              <a:rPr b="1" lang="en" sz="1600">
                <a:solidFill>
                  <a:schemeClr val="dk1"/>
                </a:solidFill>
                <a:latin typeface="Montserrat"/>
                <a:ea typeface="Montserrat"/>
                <a:cs typeface="Montserrat"/>
                <a:sym typeface="Montserrat"/>
              </a:rPr>
              <a:t>nube</a:t>
            </a:r>
            <a:r>
              <a:rPr b="1" lang="en" sz="1600">
                <a:solidFill>
                  <a:srgbClr val="E8E7E3"/>
                </a:solidFill>
              </a:rPr>
              <a:t>🤖</a:t>
            </a:r>
            <a:r>
              <a:rPr lang="en" sz="1600">
                <a:solidFill>
                  <a:srgbClr val="E8E7E3"/>
                </a:solidFill>
              </a:rPr>
              <a:t>💜</a:t>
            </a:r>
            <a:r>
              <a:rPr b="1" lang="en" sz="1600">
                <a:solidFill>
                  <a:schemeClr val="dk1"/>
                </a:solidFill>
                <a:latin typeface="Montserrat"/>
                <a:ea typeface="Montserrat"/>
                <a:cs typeface="Montserrat"/>
                <a:sym typeface="Montserrat"/>
              </a:rPr>
              <a:t>.</a:t>
            </a:r>
            <a:endParaRPr b="1"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Por último, daremos un breve espacio para </a:t>
            </a:r>
            <a:r>
              <a:rPr b="1" lang="en" sz="1600">
                <a:solidFill>
                  <a:schemeClr val="dk1"/>
                </a:solidFill>
                <a:latin typeface="Montserrat"/>
                <a:ea typeface="Montserrat"/>
                <a:cs typeface="Montserrat"/>
                <a:sym typeface="Montserrat"/>
              </a:rPr>
              <a:t>preguntas</a:t>
            </a:r>
            <a:r>
              <a:rPr lang="en" sz="1600">
                <a:solidFill>
                  <a:schemeClr val="dk1"/>
                </a:solidFill>
                <a:latin typeface="Montserrat"/>
                <a:ea typeface="Montserrat"/>
                <a:cs typeface="Montserrat"/>
                <a:sym typeface="Montserrat"/>
              </a:rPr>
              <a:t> y </a:t>
            </a:r>
            <a:r>
              <a:rPr b="1" lang="en" sz="1600">
                <a:solidFill>
                  <a:schemeClr val="dk1"/>
                </a:solidFill>
                <a:latin typeface="Montserrat"/>
                <a:ea typeface="Montserrat"/>
                <a:cs typeface="Montserrat"/>
                <a:sym typeface="Montserrat"/>
              </a:rPr>
              <a:t>conclusiones</a:t>
            </a:r>
            <a:r>
              <a:rPr lang="en" sz="1600">
                <a:solidFill>
                  <a:srgbClr val="E8E7E3"/>
                </a:solidFill>
              </a:rPr>
              <a:t>🐱‍💻</a:t>
            </a:r>
            <a:r>
              <a:rPr lang="en" sz="1600">
                <a:solidFill>
                  <a:schemeClr val="dk1"/>
                </a:solidFill>
                <a:latin typeface="Montserrat"/>
                <a:ea typeface="Montserrat"/>
                <a:cs typeface="Montserrat"/>
                <a:sym typeface="Montserrat"/>
              </a:rPr>
              <a:t>.</a:t>
            </a:r>
            <a:endParaRPr sz="16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2"/>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olvídate de las etiquetas</a:t>
            </a:r>
            <a:endParaRPr>
              <a:solidFill>
                <a:srgbClr val="441848"/>
              </a:solidFill>
            </a:endParaRPr>
          </a:p>
        </p:txBody>
      </p:sp>
      <p:pic>
        <p:nvPicPr>
          <p:cNvPr id="428" name="Google Shape;428;p72"/>
          <p:cNvPicPr preferRelativeResize="0"/>
          <p:nvPr/>
        </p:nvPicPr>
        <p:blipFill>
          <a:blip r:embed="rId3">
            <a:alphaModFix/>
          </a:blip>
          <a:stretch>
            <a:fillRect/>
          </a:stretch>
        </p:blipFill>
        <p:spPr>
          <a:xfrm>
            <a:off x="152400" y="834117"/>
            <a:ext cx="7620000" cy="2676525"/>
          </a:xfrm>
          <a:prstGeom prst="rect">
            <a:avLst/>
          </a:prstGeom>
          <a:noFill/>
          <a:ln>
            <a:noFill/>
          </a:ln>
        </p:spPr>
      </p:pic>
      <p:pic>
        <p:nvPicPr>
          <p:cNvPr id="429" name="Google Shape;429;p7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p73"/>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ML way!</a:t>
            </a:r>
            <a:endParaRPr>
              <a:solidFill>
                <a:srgbClr val="441848"/>
              </a:solidFill>
            </a:endParaRPr>
          </a:p>
        </p:txBody>
      </p:sp>
      <p:pic>
        <p:nvPicPr>
          <p:cNvPr id="435" name="Google Shape;435;p73"/>
          <p:cNvPicPr preferRelativeResize="0"/>
          <p:nvPr/>
        </p:nvPicPr>
        <p:blipFill>
          <a:blip r:embed="rId3">
            <a:alphaModFix/>
          </a:blip>
          <a:stretch>
            <a:fillRect/>
          </a:stretch>
        </p:blipFill>
        <p:spPr>
          <a:xfrm>
            <a:off x="1905475" y="681717"/>
            <a:ext cx="5333048" cy="4156983"/>
          </a:xfrm>
          <a:prstGeom prst="rect">
            <a:avLst/>
          </a:prstGeom>
          <a:noFill/>
          <a:ln>
            <a:noFill/>
          </a:ln>
        </p:spPr>
      </p:pic>
      <p:pic>
        <p:nvPicPr>
          <p:cNvPr id="436" name="Google Shape;436;p7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4"/>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olvídate de las etiquetas</a:t>
            </a:r>
            <a:endParaRPr>
              <a:solidFill>
                <a:srgbClr val="441848"/>
              </a:solidFill>
            </a:endParaRPr>
          </a:p>
        </p:txBody>
      </p:sp>
      <p:pic>
        <p:nvPicPr>
          <p:cNvPr id="442" name="Google Shape;442;p74"/>
          <p:cNvPicPr preferRelativeResize="0"/>
          <p:nvPr/>
        </p:nvPicPr>
        <p:blipFill>
          <a:blip r:embed="rId3">
            <a:alphaModFix/>
          </a:blip>
          <a:stretch>
            <a:fillRect/>
          </a:stretch>
        </p:blipFill>
        <p:spPr>
          <a:xfrm>
            <a:off x="2159075" y="681717"/>
            <a:ext cx="4825859" cy="4156983"/>
          </a:xfrm>
          <a:prstGeom prst="rect">
            <a:avLst/>
          </a:prstGeom>
          <a:noFill/>
          <a:ln>
            <a:noFill/>
          </a:ln>
        </p:spPr>
      </p:pic>
      <p:pic>
        <p:nvPicPr>
          <p:cNvPr id="443" name="Google Shape;443;p7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5"/>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7 pasos</a:t>
            </a:r>
            <a:endParaRPr>
              <a:solidFill>
                <a:srgbClr val="441848"/>
              </a:solidFill>
            </a:endParaRPr>
          </a:p>
        </p:txBody>
      </p:sp>
      <p:pic>
        <p:nvPicPr>
          <p:cNvPr id="449" name="Google Shape;449;p75"/>
          <p:cNvPicPr preferRelativeResize="0"/>
          <p:nvPr/>
        </p:nvPicPr>
        <p:blipFill>
          <a:blip r:embed="rId3">
            <a:alphaModFix/>
          </a:blip>
          <a:stretch>
            <a:fillRect/>
          </a:stretch>
        </p:blipFill>
        <p:spPr>
          <a:xfrm>
            <a:off x="2623563" y="848292"/>
            <a:ext cx="3896875" cy="4156982"/>
          </a:xfrm>
          <a:prstGeom prst="rect">
            <a:avLst/>
          </a:prstGeom>
          <a:noFill/>
          <a:ln>
            <a:noFill/>
          </a:ln>
        </p:spPr>
      </p:pic>
      <p:pic>
        <p:nvPicPr>
          <p:cNvPr id="450" name="Google Shape;450;p7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6"/>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7 pasos</a:t>
            </a:r>
            <a:endParaRPr>
              <a:solidFill>
                <a:srgbClr val="441848"/>
              </a:solidFill>
            </a:endParaRPr>
          </a:p>
        </p:txBody>
      </p:sp>
      <p:pic>
        <p:nvPicPr>
          <p:cNvPr id="456" name="Google Shape;456;p76"/>
          <p:cNvPicPr preferRelativeResize="0"/>
          <p:nvPr/>
        </p:nvPicPr>
        <p:blipFill>
          <a:blip r:embed="rId3">
            <a:alphaModFix/>
          </a:blip>
          <a:stretch>
            <a:fillRect/>
          </a:stretch>
        </p:blipFill>
        <p:spPr>
          <a:xfrm>
            <a:off x="543938" y="681717"/>
            <a:ext cx="3972229" cy="4156984"/>
          </a:xfrm>
          <a:prstGeom prst="rect">
            <a:avLst/>
          </a:prstGeom>
          <a:noFill/>
          <a:ln>
            <a:noFill/>
          </a:ln>
        </p:spPr>
      </p:pic>
      <p:pic>
        <p:nvPicPr>
          <p:cNvPr id="457" name="Google Shape;457;p76"/>
          <p:cNvPicPr preferRelativeResize="0"/>
          <p:nvPr/>
        </p:nvPicPr>
        <p:blipFill>
          <a:blip r:embed="rId4">
            <a:alphaModFix/>
          </a:blip>
          <a:stretch>
            <a:fillRect/>
          </a:stretch>
        </p:blipFill>
        <p:spPr>
          <a:xfrm>
            <a:off x="4605324" y="1279001"/>
            <a:ext cx="4109100" cy="2585500"/>
          </a:xfrm>
          <a:prstGeom prst="rect">
            <a:avLst/>
          </a:prstGeom>
          <a:noFill/>
          <a:ln>
            <a:noFill/>
          </a:ln>
        </p:spPr>
      </p:pic>
      <p:pic>
        <p:nvPicPr>
          <p:cNvPr id="458" name="Google Shape;458;p7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p77"/>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BigQuery</a:t>
            </a:r>
            <a:endParaRPr>
              <a:solidFill>
                <a:srgbClr val="441848"/>
              </a:solidFill>
            </a:endParaRPr>
          </a:p>
        </p:txBody>
      </p:sp>
      <p:pic>
        <p:nvPicPr>
          <p:cNvPr id="464" name="Google Shape;464;p77"/>
          <p:cNvPicPr preferRelativeResize="0"/>
          <p:nvPr/>
        </p:nvPicPr>
        <p:blipFill>
          <a:blip r:embed="rId3">
            <a:alphaModFix/>
          </a:blip>
          <a:stretch>
            <a:fillRect/>
          </a:stretch>
        </p:blipFill>
        <p:spPr>
          <a:xfrm>
            <a:off x="1449450" y="1366774"/>
            <a:ext cx="6245100" cy="2409950"/>
          </a:xfrm>
          <a:prstGeom prst="rect">
            <a:avLst/>
          </a:prstGeom>
          <a:noFill/>
          <a:ln>
            <a:noFill/>
          </a:ln>
        </p:spPr>
      </p:pic>
      <p:pic>
        <p:nvPicPr>
          <p:cNvPr id="465" name="Google Shape;465;p7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8"/>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proceso gradual de cambio</a:t>
            </a:r>
            <a:endParaRPr>
              <a:solidFill>
                <a:srgbClr val="441848"/>
              </a:solidFill>
            </a:endParaRPr>
          </a:p>
        </p:txBody>
      </p:sp>
      <p:pic>
        <p:nvPicPr>
          <p:cNvPr id="471" name="Google Shape;471;p78"/>
          <p:cNvPicPr preferRelativeResize="0"/>
          <p:nvPr/>
        </p:nvPicPr>
        <p:blipFill>
          <a:blip r:embed="rId3">
            <a:alphaModFix/>
          </a:blip>
          <a:stretch>
            <a:fillRect/>
          </a:stretch>
        </p:blipFill>
        <p:spPr>
          <a:xfrm>
            <a:off x="152400" y="834117"/>
            <a:ext cx="8839198" cy="3575972"/>
          </a:xfrm>
          <a:prstGeom prst="rect">
            <a:avLst/>
          </a:prstGeom>
          <a:noFill/>
          <a:ln>
            <a:noFill/>
          </a:ln>
        </p:spPr>
      </p:pic>
      <p:pic>
        <p:nvPicPr>
          <p:cNvPr id="472" name="Google Shape;472;p7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data lakes</a:t>
            </a:r>
            <a:endParaRPr>
              <a:solidFill>
                <a:srgbClr val="441848"/>
              </a:solidFill>
            </a:endParaRPr>
          </a:p>
        </p:txBody>
      </p:sp>
      <p:pic>
        <p:nvPicPr>
          <p:cNvPr id="478" name="Google Shape;478;p79"/>
          <p:cNvPicPr preferRelativeResize="0"/>
          <p:nvPr/>
        </p:nvPicPr>
        <p:blipFill>
          <a:blip r:embed="rId3">
            <a:alphaModFix/>
          </a:blip>
          <a:stretch>
            <a:fillRect/>
          </a:stretch>
        </p:blipFill>
        <p:spPr>
          <a:xfrm>
            <a:off x="2370938" y="618355"/>
            <a:ext cx="4402125" cy="4156983"/>
          </a:xfrm>
          <a:prstGeom prst="rect">
            <a:avLst/>
          </a:prstGeom>
          <a:noFill/>
          <a:ln>
            <a:noFill/>
          </a:ln>
        </p:spPr>
      </p:pic>
      <p:pic>
        <p:nvPicPr>
          <p:cNvPr id="479" name="Google Shape;479;p79"/>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480" name="Google Shape;480;p79"/>
          <p:cNvSpPr txBox="1"/>
          <p:nvPr/>
        </p:nvSpPr>
        <p:spPr>
          <a:xfrm>
            <a:off x="3669900" y="1425175"/>
            <a:ext cx="180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What is a data lake?</a:t>
            </a:r>
            <a:r>
              <a:rPr lang="en"/>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ETL</a:t>
            </a:r>
            <a:endParaRPr>
              <a:solidFill>
                <a:srgbClr val="441848"/>
              </a:solidFill>
            </a:endParaRPr>
          </a:p>
        </p:txBody>
      </p:sp>
      <p:pic>
        <p:nvPicPr>
          <p:cNvPr id="486" name="Google Shape;486;p80"/>
          <p:cNvPicPr preferRelativeResize="0"/>
          <p:nvPr/>
        </p:nvPicPr>
        <p:blipFill>
          <a:blip r:embed="rId3">
            <a:alphaModFix/>
          </a:blip>
          <a:stretch>
            <a:fillRect/>
          </a:stretch>
        </p:blipFill>
        <p:spPr>
          <a:xfrm>
            <a:off x="1555375" y="770367"/>
            <a:ext cx="6033261" cy="4156983"/>
          </a:xfrm>
          <a:prstGeom prst="rect">
            <a:avLst/>
          </a:prstGeom>
          <a:noFill/>
          <a:ln>
            <a:noFill/>
          </a:ln>
        </p:spPr>
      </p:pic>
      <p:pic>
        <p:nvPicPr>
          <p:cNvPr id="487" name="Google Shape;487;p8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1"/>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ETL</a:t>
            </a:r>
            <a:endParaRPr>
              <a:solidFill>
                <a:srgbClr val="441848"/>
              </a:solidFill>
            </a:endParaRPr>
          </a:p>
        </p:txBody>
      </p:sp>
      <p:pic>
        <p:nvPicPr>
          <p:cNvPr id="493" name="Google Shape;493;p81"/>
          <p:cNvPicPr preferRelativeResize="0"/>
          <p:nvPr/>
        </p:nvPicPr>
        <p:blipFill>
          <a:blip r:embed="rId3">
            <a:alphaModFix/>
          </a:blip>
          <a:stretch>
            <a:fillRect/>
          </a:stretch>
        </p:blipFill>
        <p:spPr>
          <a:xfrm>
            <a:off x="311700" y="1309526"/>
            <a:ext cx="4627251" cy="2524450"/>
          </a:xfrm>
          <a:prstGeom prst="rect">
            <a:avLst/>
          </a:prstGeom>
          <a:noFill/>
          <a:ln>
            <a:noFill/>
          </a:ln>
        </p:spPr>
      </p:pic>
      <p:pic>
        <p:nvPicPr>
          <p:cNvPr id="494" name="Google Shape;494;p8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95" name="Google Shape;495;p81">
            <a:hlinkClick r:id="rId5"/>
          </p:cNvPr>
          <p:cNvPicPr preferRelativeResize="0"/>
          <p:nvPr/>
        </p:nvPicPr>
        <p:blipFill rotWithShape="1">
          <a:blip r:embed="rId6">
            <a:alphaModFix/>
          </a:blip>
          <a:srcRect b="28722" l="0" r="0" t="30437"/>
          <a:stretch/>
        </p:blipFill>
        <p:spPr>
          <a:xfrm>
            <a:off x="5323550" y="1902036"/>
            <a:ext cx="3279900" cy="133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7"/>
          <p:cNvSpPr txBox="1"/>
          <p:nvPr/>
        </p:nvSpPr>
        <p:spPr>
          <a:xfrm>
            <a:off x="605850" y="1213750"/>
            <a:ext cx="7770600" cy="347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rgbClr val="1F1F1F"/>
                </a:solidFill>
                <a:highlight>
                  <a:srgbClr val="FFFFFF"/>
                </a:highlight>
                <a:latin typeface="Montserrat"/>
                <a:ea typeface="Montserrat"/>
                <a:cs typeface="Montserrat"/>
                <a:sym typeface="Montserrat"/>
              </a:rPr>
              <a:t>6:30 - 6:35</a:t>
            </a:r>
            <a:r>
              <a:rPr b="1" lang="en" sz="1700">
                <a:solidFill>
                  <a:srgbClr val="1F1F1F"/>
                </a:solidFill>
                <a:highlight>
                  <a:srgbClr val="FFFFFF"/>
                </a:highlight>
                <a:latin typeface="Montserrat"/>
                <a:ea typeface="Montserrat"/>
                <a:cs typeface="Montserrat"/>
                <a:sym typeface="Montserrat"/>
              </a:rPr>
              <a:t> </a:t>
            </a:r>
            <a:r>
              <a:rPr lang="en" sz="1700">
                <a:solidFill>
                  <a:srgbClr val="1F1F1F"/>
                </a:solidFill>
                <a:highlight>
                  <a:srgbClr val="FFFFFF"/>
                </a:highlight>
                <a:latin typeface="Montserrat"/>
                <a:ea typeface="Montserrat"/>
                <a:cs typeface="Montserrat"/>
                <a:sym typeface="Montserrat"/>
              </a:rPr>
              <a:t>PM</a:t>
            </a:r>
            <a:r>
              <a:rPr b="1" lang="en" sz="1700">
                <a:solidFill>
                  <a:srgbClr val="1F1F1F"/>
                </a:solidFill>
                <a:highlight>
                  <a:srgbClr val="FFFFFF"/>
                </a:highlight>
                <a:latin typeface="Montserrat"/>
                <a:ea typeface="Montserrat"/>
                <a:cs typeface="Montserrat"/>
                <a:sym typeface="Montserrat"/>
              </a:rPr>
              <a:t> Saludos </a:t>
            </a:r>
            <a:r>
              <a:rPr lang="en" sz="1700">
                <a:solidFill>
                  <a:srgbClr val="1F1F1F"/>
                </a:solidFill>
                <a:highlight>
                  <a:srgbClr val="FFFFFF"/>
                </a:highlight>
                <a:latin typeface="Montserrat"/>
                <a:ea typeface="Montserrat"/>
                <a:cs typeface="Montserrat"/>
                <a:sym typeface="Montserrat"/>
              </a:rPr>
              <a:t>y</a:t>
            </a:r>
            <a:r>
              <a:rPr b="1" lang="en" sz="1700">
                <a:solidFill>
                  <a:srgbClr val="1F1F1F"/>
                </a:solidFill>
                <a:highlight>
                  <a:srgbClr val="FFFFFF"/>
                </a:highlight>
                <a:latin typeface="Montserrat"/>
                <a:ea typeface="Montserrat"/>
                <a:cs typeface="Montserrat"/>
                <a:sym typeface="Montserrat"/>
              </a:rPr>
              <a:t> anuncios.</a:t>
            </a:r>
            <a:endParaRPr b="1" sz="17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1000"/>
              </a:spcBef>
              <a:spcAft>
                <a:spcPts val="0"/>
              </a:spcAft>
              <a:buNone/>
            </a:pPr>
            <a:r>
              <a:rPr lang="en" sz="1700">
                <a:solidFill>
                  <a:srgbClr val="1F1F1F"/>
                </a:solidFill>
                <a:highlight>
                  <a:schemeClr val="lt1"/>
                </a:highlight>
                <a:latin typeface="Montserrat"/>
                <a:ea typeface="Montserrat"/>
                <a:cs typeface="Montserrat"/>
                <a:sym typeface="Montserrat"/>
              </a:rPr>
              <a:t>6:35 - 6:40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a:t>
            </a:r>
            <a:r>
              <a:rPr b="1" lang="en" sz="1700">
                <a:solidFill>
                  <a:srgbClr val="1F1F1F"/>
                </a:solidFill>
                <a:highlight>
                  <a:schemeClr val="lt1"/>
                </a:highlight>
                <a:latin typeface="Montserrat"/>
                <a:ea typeface="Montserrat"/>
                <a:cs typeface="Montserrat"/>
                <a:sym typeface="Montserrat"/>
              </a:rPr>
              <a:t>Objetivos </a:t>
            </a:r>
            <a:r>
              <a:rPr lang="en" sz="1700">
                <a:solidFill>
                  <a:srgbClr val="1F1F1F"/>
                </a:solidFill>
                <a:highlight>
                  <a:schemeClr val="lt1"/>
                </a:highlight>
                <a:latin typeface="Montserrat"/>
                <a:ea typeface="Montserrat"/>
                <a:cs typeface="Montserrat"/>
                <a:sym typeface="Montserrat"/>
              </a:rPr>
              <a:t>de</a:t>
            </a:r>
            <a:r>
              <a:rPr b="1" lang="en" sz="1700">
                <a:solidFill>
                  <a:srgbClr val="1F1F1F"/>
                </a:solidFill>
                <a:highlight>
                  <a:schemeClr val="lt1"/>
                </a:highlight>
                <a:latin typeface="Montserrat"/>
                <a:ea typeface="Montserrat"/>
                <a:cs typeface="Montserrat"/>
                <a:sym typeface="Montserrat"/>
              </a:rPr>
              <a:t> aprendizaje.</a:t>
            </a:r>
            <a:endParaRPr b="1"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100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6:40 - 8:00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Presentación</a:t>
            </a:r>
            <a:r>
              <a:rPr lang="en" sz="1700">
                <a:solidFill>
                  <a:srgbClr val="1F1F1F"/>
                </a:solidFill>
                <a:highlight>
                  <a:schemeClr val="lt1"/>
                </a:highlight>
                <a:latin typeface="Montserrat"/>
                <a:ea typeface="Montserrat"/>
                <a:cs typeface="Montserrat"/>
                <a:sym typeface="Montserrat"/>
              </a:rPr>
              <a:t>: </a:t>
            </a:r>
            <a:r>
              <a:rPr b="1" lang="en" sz="1700">
                <a:solidFill>
                  <a:srgbClr val="1F1F1F"/>
                </a:solidFill>
                <a:highlight>
                  <a:schemeClr val="lt1"/>
                </a:highlight>
                <a:latin typeface="Montserrat"/>
                <a:ea typeface="Montserrat"/>
                <a:cs typeface="Montserrat"/>
                <a:sym typeface="Montserrat"/>
              </a:rPr>
              <a:t>Bases de Datos Relacionales.</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100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8:00 - 8:15  PM BREAK.</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100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8:15 - 9:20 PM</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Challenge: </a:t>
            </a:r>
            <a:r>
              <a:rPr b="1" lang="en" sz="1700">
                <a:solidFill>
                  <a:srgbClr val="1F1F1F"/>
                </a:solidFill>
                <a:highlight>
                  <a:schemeClr val="lt1"/>
                </a:highlight>
                <a:latin typeface="Montserrat"/>
                <a:ea typeface="Montserrat"/>
                <a:cs typeface="Montserrat"/>
                <a:sym typeface="Montserrat"/>
              </a:rPr>
              <a:t>Bases de Datos Relacionales con Python</a:t>
            </a:r>
            <a:r>
              <a:rPr b="1" lang="en" sz="1700">
                <a:solidFill>
                  <a:srgbClr val="1F1F1F"/>
                </a:solidFill>
                <a:highlight>
                  <a:schemeClr val="lt1"/>
                </a:highlight>
                <a:latin typeface="Montserrat"/>
                <a:ea typeface="Montserrat"/>
                <a:cs typeface="Montserrat"/>
                <a:sym typeface="Montserrat"/>
              </a:rPr>
              <a:t>.</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1000"/>
              </a:spcBef>
              <a:spcAft>
                <a:spcPts val="100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9:20 - 9:30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a:t>
            </a:r>
            <a:r>
              <a:rPr b="1" lang="en" sz="1700">
                <a:solidFill>
                  <a:srgbClr val="1F1F1F"/>
                </a:solidFill>
                <a:highlight>
                  <a:schemeClr val="lt1"/>
                </a:highlight>
                <a:latin typeface="Montserrat"/>
                <a:ea typeface="Montserrat"/>
                <a:cs typeface="Montserrat"/>
                <a:sym typeface="Montserrat"/>
              </a:rPr>
              <a:t> Conclusiones.</a:t>
            </a:r>
            <a:endParaRPr b="1" sz="1700">
              <a:solidFill>
                <a:srgbClr val="1F1F1F"/>
              </a:solidFill>
              <a:highlight>
                <a:schemeClr val="lt1"/>
              </a:highlight>
              <a:latin typeface="Montserrat"/>
              <a:ea typeface="Montserrat"/>
              <a:cs typeface="Montserrat"/>
              <a:sym typeface="Montserrat"/>
            </a:endParaRPr>
          </a:p>
        </p:txBody>
      </p:sp>
      <p:sp>
        <p:nvSpPr>
          <p:cNvPr id="158" name="Google Shape;158;p37"/>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59" name="Google Shape;159;p3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0" name="Google Shape;160;p37"/>
          <p:cNvPicPr preferRelativeResize="0"/>
          <p:nvPr/>
        </p:nvPicPr>
        <p:blipFill>
          <a:blip r:embed="rId4">
            <a:alphaModFix/>
          </a:blip>
          <a:stretch>
            <a:fillRect/>
          </a:stretch>
        </p:blipFill>
        <p:spPr>
          <a:xfrm>
            <a:off x="7540650" y="222900"/>
            <a:ext cx="1352075" cy="1352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ph idx="4294967295" type="title"/>
          </p:nvPr>
        </p:nvSpPr>
        <p:spPr>
          <a:xfrm>
            <a:off x="311700" y="33404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ETL Pipeline</a:t>
            </a:r>
            <a:endParaRPr>
              <a:solidFill>
                <a:srgbClr val="441848"/>
              </a:solidFill>
            </a:endParaRPr>
          </a:p>
        </p:txBody>
      </p:sp>
      <p:pic>
        <p:nvPicPr>
          <p:cNvPr id="501" name="Google Shape;501;p8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02" name="Google Shape;502;p82"/>
          <p:cNvSpPr txBox="1"/>
          <p:nvPr/>
        </p:nvSpPr>
        <p:spPr>
          <a:xfrm>
            <a:off x="4384975" y="3325425"/>
            <a:ext cx="23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What is an ETL Pipeline?</a:t>
            </a:r>
            <a:r>
              <a:rPr lang="en"/>
              <a:t> </a:t>
            </a:r>
            <a:endParaRPr/>
          </a:p>
        </p:txBody>
      </p:sp>
      <p:sp>
        <p:nvSpPr>
          <p:cNvPr id="503" name="Google Shape;503;p82"/>
          <p:cNvSpPr txBox="1"/>
          <p:nvPr/>
        </p:nvSpPr>
        <p:spPr>
          <a:xfrm>
            <a:off x="651000" y="1125125"/>
            <a:ext cx="35280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solidFill>
                  <a:srgbClr val="674EA7"/>
                </a:solidFill>
              </a:rPr>
              <a:t>Centralizar y estandarizar los datos</a:t>
            </a:r>
            <a:r>
              <a:rPr lang="en"/>
              <a:t>, poniéndolos a disposición de analistas y tomadores de decisiones.</a:t>
            </a:r>
            <a:endParaRPr/>
          </a:p>
          <a:p>
            <a:pPr indent="-317500" lvl="0" marL="457200" rtl="0" algn="l">
              <a:spcBef>
                <a:spcPts val="0"/>
              </a:spcBef>
              <a:spcAft>
                <a:spcPts val="0"/>
              </a:spcAft>
              <a:buSzPts val="1400"/>
              <a:buChar char="●"/>
            </a:pPr>
            <a:r>
              <a:rPr lang="en"/>
              <a:t>Liberar a los desarrolladores de las </a:t>
            </a:r>
            <a:r>
              <a:rPr lang="en">
                <a:solidFill>
                  <a:srgbClr val="674EA7"/>
                </a:solidFill>
              </a:rPr>
              <a:t>tareas de implementación técnica para el movimiento y el mantenimiento de datos</a:t>
            </a:r>
            <a:r>
              <a:rPr lang="en"/>
              <a:t>, lo que les permite concentrarse en un trabajo más útil.</a:t>
            </a:r>
            <a:endParaRPr/>
          </a:p>
          <a:p>
            <a:pPr indent="-317500" lvl="0" marL="457200" rtl="0" algn="l">
              <a:spcBef>
                <a:spcPts val="0"/>
              </a:spcBef>
              <a:spcAft>
                <a:spcPts val="0"/>
              </a:spcAft>
              <a:buSzPts val="1400"/>
              <a:buChar char="●"/>
            </a:pPr>
            <a:r>
              <a:rPr lang="en">
                <a:solidFill>
                  <a:srgbClr val="674EA7"/>
                </a:solidFill>
              </a:rPr>
              <a:t>Migración de datos</a:t>
            </a:r>
            <a:r>
              <a:rPr lang="en"/>
              <a:t> de sistemas antiguos a un almacén de datos.</a:t>
            </a:r>
            <a:endParaRPr/>
          </a:p>
          <a:p>
            <a:pPr indent="-317500" lvl="0" marL="457200" rtl="0" algn="l">
              <a:spcBef>
                <a:spcPts val="0"/>
              </a:spcBef>
              <a:spcAft>
                <a:spcPts val="0"/>
              </a:spcAft>
              <a:buSzPts val="1400"/>
              <a:buChar char="●"/>
            </a:pPr>
            <a:r>
              <a:rPr lang="en">
                <a:solidFill>
                  <a:srgbClr val="674EA7"/>
                </a:solidFill>
              </a:rPr>
              <a:t>Análisis más profundos</a:t>
            </a:r>
            <a:r>
              <a:rPr lang="en"/>
              <a:t> después de agotar los conocimientos proporcionados por la transformación básica.</a:t>
            </a:r>
            <a:endParaRPr/>
          </a:p>
        </p:txBody>
      </p:sp>
      <p:pic>
        <p:nvPicPr>
          <p:cNvPr id="504" name="Google Shape;504;p82"/>
          <p:cNvPicPr preferRelativeResize="0"/>
          <p:nvPr/>
        </p:nvPicPr>
        <p:blipFill rotWithShape="1">
          <a:blip r:embed="rId5">
            <a:alphaModFix/>
          </a:blip>
          <a:srcRect b="12145" l="0" r="0" t="23007"/>
          <a:stretch/>
        </p:blipFill>
        <p:spPr>
          <a:xfrm>
            <a:off x="4384975" y="1781838"/>
            <a:ext cx="4232150" cy="154358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3"/>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7 pasos</a:t>
            </a:r>
            <a:endParaRPr>
              <a:solidFill>
                <a:srgbClr val="441848"/>
              </a:solidFill>
            </a:endParaRPr>
          </a:p>
        </p:txBody>
      </p:sp>
      <p:pic>
        <p:nvPicPr>
          <p:cNvPr id="510" name="Google Shape;510;p83"/>
          <p:cNvPicPr preferRelativeResize="0"/>
          <p:nvPr/>
        </p:nvPicPr>
        <p:blipFill>
          <a:blip r:embed="rId3">
            <a:alphaModFix/>
          </a:blip>
          <a:stretch>
            <a:fillRect/>
          </a:stretch>
        </p:blipFill>
        <p:spPr>
          <a:xfrm>
            <a:off x="2481913" y="749117"/>
            <a:ext cx="4180180" cy="4156983"/>
          </a:xfrm>
          <a:prstGeom prst="rect">
            <a:avLst/>
          </a:prstGeom>
          <a:noFill/>
          <a:ln>
            <a:noFill/>
          </a:ln>
        </p:spPr>
      </p:pic>
      <p:pic>
        <p:nvPicPr>
          <p:cNvPr id="511" name="Google Shape;511;p8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4"/>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Uso de DataWarehouse</a:t>
            </a:r>
            <a:endParaRPr>
              <a:solidFill>
                <a:srgbClr val="441848"/>
              </a:solidFill>
            </a:endParaRPr>
          </a:p>
        </p:txBody>
      </p:sp>
      <p:pic>
        <p:nvPicPr>
          <p:cNvPr id="517" name="Google Shape;517;p84"/>
          <p:cNvPicPr preferRelativeResize="0"/>
          <p:nvPr/>
        </p:nvPicPr>
        <p:blipFill>
          <a:blip r:embed="rId3">
            <a:alphaModFix/>
          </a:blip>
          <a:stretch>
            <a:fillRect/>
          </a:stretch>
        </p:blipFill>
        <p:spPr>
          <a:xfrm>
            <a:off x="1706100" y="720767"/>
            <a:ext cx="5731790" cy="4156982"/>
          </a:xfrm>
          <a:prstGeom prst="rect">
            <a:avLst/>
          </a:prstGeom>
          <a:noFill/>
          <a:ln>
            <a:noFill/>
          </a:ln>
        </p:spPr>
      </p:pic>
      <p:pic>
        <p:nvPicPr>
          <p:cNvPr id="518" name="Google Shape;518;p8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5"/>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fortalece tu proceso</a:t>
            </a:r>
            <a:endParaRPr>
              <a:solidFill>
                <a:srgbClr val="441848"/>
              </a:solidFill>
            </a:endParaRPr>
          </a:p>
        </p:txBody>
      </p:sp>
      <p:pic>
        <p:nvPicPr>
          <p:cNvPr id="524" name="Google Shape;524;p85"/>
          <p:cNvPicPr preferRelativeResize="0"/>
          <p:nvPr/>
        </p:nvPicPr>
        <p:blipFill>
          <a:blip r:embed="rId3">
            <a:alphaModFix/>
          </a:blip>
          <a:stretch>
            <a:fillRect/>
          </a:stretch>
        </p:blipFill>
        <p:spPr>
          <a:xfrm>
            <a:off x="152400" y="1067780"/>
            <a:ext cx="8839202" cy="3007935"/>
          </a:xfrm>
          <a:prstGeom prst="rect">
            <a:avLst/>
          </a:prstGeom>
          <a:noFill/>
          <a:ln>
            <a:noFill/>
          </a:ln>
        </p:spPr>
      </p:pic>
      <p:pic>
        <p:nvPicPr>
          <p:cNvPr id="525" name="Google Shape;525;p8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6"/>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MVPs!</a:t>
            </a:r>
            <a:endParaRPr>
              <a:solidFill>
                <a:srgbClr val="441848"/>
              </a:solidFill>
            </a:endParaRPr>
          </a:p>
        </p:txBody>
      </p:sp>
      <p:pic>
        <p:nvPicPr>
          <p:cNvPr id="531" name="Google Shape;531;p86"/>
          <p:cNvPicPr preferRelativeResize="0"/>
          <p:nvPr/>
        </p:nvPicPr>
        <p:blipFill>
          <a:blip r:embed="rId3">
            <a:alphaModFix/>
          </a:blip>
          <a:stretch>
            <a:fillRect/>
          </a:stretch>
        </p:blipFill>
        <p:spPr>
          <a:xfrm>
            <a:off x="311700" y="1976325"/>
            <a:ext cx="3669900" cy="1190850"/>
          </a:xfrm>
          <a:prstGeom prst="rect">
            <a:avLst/>
          </a:prstGeom>
          <a:noFill/>
          <a:ln>
            <a:noFill/>
          </a:ln>
        </p:spPr>
      </p:pic>
      <p:pic>
        <p:nvPicPr>
          <p:cNvPr id="532" name="Google Shape;532;p86"/>
          <p:cNvPicPr preferRelativeResize="0"/>
          <p:nvPr/>
        </p:nvPicPr>
        <p:blipFill>
          <a:blip r:embed="rId4">
            <a:alphaModFix/>
          </a:blip>
          <a:stretch>
            <a:fillRect/>
          </a:stretch>
        </p:blipFill>
        <p:spPr>
          <a:xfrm>
            <a:off x="4225450" y="835062"/>
            <a:ext cx="4688200" cy="3473376"/>
          </a:xfrm>
          <a:prstGeom prst="rect">
            <a:avLst/>
          </a:prstGeom>
          <a:noFill/>
          <a:ln>
            <a:noFill/>
          </a:ln>
        </p:spPr>
      </p:pic>
      <p:pic>
        <p:nvPicPr>
          <p:cNvPr id="533" name="Google Shape;533;p8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7"/>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7 pasos</a:t>
            </a:r>
            <a:endParaRPr>
              <a:solidFill>
                <a:srgbClr val="441848"/>
              </a:solidFill>
            </a:endParaRPr>
          </a:p>
        </p:txBody>
      </p:sp>
      <p:pic>
        <p:nvPicPr>
          <p:cNvPr id="539" name="Google Shape;539;p87"/>
          <p:cNvPicPr preferRelativeResize="0"/>
          <p:nvPr/>
        </p:nvPicPr>
        <p:blipFill>
          <a:blip r:embed="rId3">
            <a:alphaModFix/>
          </a:blip>
          <a:stretch>
            <a:fillRect/>
          </a:stretch>
        </p:blipFill>
        <p:spPr>
          <a:xfrm>
            <a:off x="2498300" y="681717"/>
            <a:ext cx="4147404" cy="4156982"/>
          </a:xfrm>
          <a:prstGeom prst="rect">
            <a:avLst/>
          </a:prstGeom>
          <a:noFill/>
          <a:ln>
            <a:noFill/>
          </a:ln>
        </p:spPr>
      </p:pic>
      <p:pic>
        <p:nvPicPr>
          <p:cNvPr id="540" name="Google Shape;540;p8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8"/>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construye prototipos</a:t>
            </a:r>
            <a:endParaRPr>
              <a:solidFill>
                <a:srgbClr val="441848"/>
              </a:solidFill>
            </a:endParaRPr>
          </a:p>
        </p:txBody>
      </p:sp>
      <p:pic>
        <p:nvPicPr>
          <p:cNvPr id="546" name="Google Shape;546;p88"/>
          <p:cNvPicPr preferRelativeResize="0"/>
          <p:nvPr/>
        </p:nvPicPr>
        <p:blipFill>
          <a:blip r:embed="rId3">
            <a:alphaModFix/>
          </a:blip>
          <a:stretch>
            <a:fillRect/>
          </a:stretch>
        </p:blipFill>
        <p:spPr>
          <a:xfrm>
            <a:off x="1612563" y="727842"/>
            <a:ext cx="5918883" cy="4156983"/>
          </a:xfrm>
          <a:prstGeom prst="rect">
            <a:avLst/>
          </a:prstGeom>
          <a:noFill/>
          <a:ln>
            <a:noFill/>
          </a:ln>
        </p:spPr>
      </p:pic>
      <p:pic>
        <p:nvPicPr>
          <p:cNvPr id="547" name="Google Shape;547;p8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9"/>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TensorFlow</a:t>
            </a:r>
            <a:endParaRPr>
              <a:solidFill>
                <a:srgbClr val="441848"/>
              </a:solidFill>
            </a:endParaRPr>
          </a:p>
        </p:txBody>
      </p:sp>
      <p:pic>
        <p:nvPicPr>
          <p:cNvPr id="553" name="Google Shape;553;p89"/>
          <p:cNvPicPr preferRelativeResize="0"/>
          <p:nvPr/>
        </p:nvPicPr>
        <p:blipFill>
          <a:blip r:embed="rId3">
            <a:alphaModFix/>
          </a:blip>
          <a:stretch>
            <a:fillRect/>
          </a:stretch>
        </p:blipFill>
        <p:spPr>
          <a:xfrm>
            <a:off x="2571338" y="681717"/>
            <a:ext cx="4001325" cy="4156983"/>
          </a:xfrm>
          <a:prstGeom prst="rect">
            <a:avLst/>
          </a:prstGeom>
          <a:noFill/>
          <a:ln>
            <a:noFill/>
          </a:ln>
        </p:spPr>
      </p:pic>
      <p:pic>
        <p:nvPicPr>
          <p:cNvPr id="554" name="Google Shape;554;p89"/>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0"/>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7 pasos</a:t>
            </a:r>
            <a:endParaRPr>
              <a:solidFill>
                <a:srgbClr val="441848"/>
              </a:solidFill>
            </a:endParaRPr>
          </a:p>
        </p:txBody>
      </p:sp>
      <p:pic>
        <p:nvPicPr>
          <p:cNvPr id="560" name="Google Shape;560;p90"/>
          <p:cNvPicPr preferRelativeResize="0"/>
          <p:nvPr/>
        </p:nvPicPr>
        <p:blipFill>
          <a:blip r:embed="rId3">
            <a:alphaModFix/>
          </a:blip>
          <a:stretch>
            <a:fillRect/>
          </a:stretch>
        </p:blipFill>
        <p:spPr>
          <a:xfrm>
            <a:off x="2513450" y="727842"/>
            <a:ext cx="4117106" cy="4156981"/>
          </a:xfrm>
          <a:prstGeom prst="rect">
            <a:avLst/>
          </a:prstGeom>
          <a:noFill/>
          <a:ln>
            <a:noFill/>
          </a:ln>
        </p:spPr>
      </p:pic>
      <p:pic>
        <p:nvPicPr>
          <p:cNvPr id="561" name="Google Shape;561;p9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1"/>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a:t>
            </a:r>
            <a:endParaRPr>
              <a:solidFill>
                <a:srgbClr val="441848"/>
              </a:solidFill>
            </a:endParaRPr>
          </a:p>
        </p:txBody>
      </p:sp>
      <p:pic>
        <p:nvPicPr>
          <p:cNvPr id="567" name="Google Shape;567;p91"/>
          <p:cNvPicPr preferRelativeResize="0"/>
          <p:nvPr/>
        </p:nvPicPr>
        <p:blipFill>
          <a:blip r:embed="rId3">
            <a:alphaModFix/>
          </a:blip>
          <a:stretch>
            <a:fillRect/>
          </a:stretch>
        </p:blipFill>
        <p:spPr>
          <a:xfrm>
            <a:off x="1541563" y="1570248"/>
            <a:ext cx="6060876" cy="2003000"/>
          </a:xfrm>
          <a:prstGeom prst="rect">
            <a:avLst/>
          </a:prstGeom>
          <a:noFill/>
          <a:ln>
            <a:noFill/>
          </a:ln>
        </p:spPr>
      </p:pic>
      <p:pic>
        <p:nvPicPr>
          <p:cNvPr id="568" name="Google Shape;568;p9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8"/>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66" name="Google Shape;166;p38"/>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Temas</a:t>
            </a:r>
            <a:endParaRPr b="1" sz="3600">
              <a:solidFill>
                <a:srgbClr val="441848"/>
              </a:solidFill>
              <a:latin typeface="Montserrat"/>
              <a:ea typeface="Montserrat"/>
              <a:cs typeface="Montserrat"/>
              <a:sym typeface="Montserrat"/>
            </a:endParaRPr>
          </a:p>
        </p:txBody>
      </p:sp>
      <p:pic>
        <p:nvPicPr>
          <p:cNvPr id="167" name="Google Shape;167;p38"/>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68" name="Google Shape;168;p38"/>
          <p:cNvSpPr txBox="1"/>
          <p:nvPr/>
        </p:nvSpPr>
        <p:spPr>
          <a:xfrm>
            <a:off x="2179275" y="1100950"/>
            <a:ext cx="6306600" cy="3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0. Introducción al módulo IV.</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1. ¿Qué es la Ingeniería de Datos?.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2. Data Engineer vs ML Engineer vs Data Scientist.</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3. Data Engineering toolbox.</a:t>
            </a:r>
            <a:endParaRPr b="1" sz="2100">
              <a:solidFill>
                <a:srgbClr val="1F1F1F"/>
              </a:solidFill>
              <a:highlight>
                <a:srgbClr val="FFFFFF"/>
              </a:highlight>
              <a:latin typeface="Montserrat"/>
              <a:ea typeface="Montserrat"/>
              <a:cs typeface="Montserrat"/>
              <a:sym typeface="Montserrat"/>
            </a:endParaRPr>
          </a:p>
          <a:p>
            <a:pPr indent="457200" lvl="0" marL="0" rtl="0" algn="l">
              <a:spcBef>
                <a:spcPts val="0"/>
              </a:spcBef>
              <a:spcAft>
                <a:spcPts val="0"/>
              </a:spcAft>
              <a:buNone/>
            </a:pPr>
            <a:r>
              <a:rPr lang="en" sz="2100">
                <a:solidFill>
                  <a:srgbClr val="1F1F1F"/>
                </a:solidFill>
                <a:highlight>
                  <a:srgbClr val="FFFFFF"/>
                </a:highlight>
                <a:latin typeface="Montserrat"/>
                <a:ea typeface="Montserrat"/>
                <a:cs typeface="Montserrat"/>
                <a:sym typeface="Montserrat"/>
              </a:rPr>
              <a:t>Modelado de datos.</a:t>
            </a:r>
            <a:endParaRPr sz="2100">
              <a:solidFill>
                <a:srgbClr val="1F1F1F"/>
              </a:solidFill>
              <a:highlight>
                <a:srgbClr val="FFFFFF"/>
              </a:highlight>
              <a:latin typeface="Montserrat"/>
              <a:ea typeface="Montserrat"/>
              <a:cs typeface="Montserrat"/>
              <a:sym typeface="Montserrat"/>
            </a:endParaRPr>
          </a:p>
          <a:p>
            <a:pPr indent="457200" lvl="0" marL="0" rtl="0" algn="l">
              <a:spcBef>
                <a:spcPts val="0"/>
              </a:spcBef>
              <a:spcAft>
                <a:spcPts val="0"/>
              </a:spcAft>
              <a:buNone/>
            </a:pPr>
            <a:r>
              <a:rPr lang="en" sz="2100">
                <a:solidFill>
                  <a:srgbClr val="1F1F1F"/>
                </a:solidFill>
                <a:highlight>
                  <a:srgbClr val="FFFFFF"/>
                </a:highlight>
                <a:latin typeface="Montserrat"/>
                <a:ea typeface="Montserrat"/>
                <a:cs typeface="Montserrat"/>
                <a:sym typeface="Montserrat"/>
              </a:rPr>
              <a:t>Python.</a:t>
            </a:r>
            <a:endParaRPr sz="2100">
              <a:solidFill>
                <a:srgbClr val="1F1F1F"/>
              </a:solidFill>
              <a:highlight>
                <a:srgbClr val="FFFFFF"/>
              </a:highlight>
              <a:latin typeface="Montserrat"/>
              <a:ea typeface="Montserrat"/>
              <a:cs typeface="Montserrat"/>
              <a:sym typeface="Montserrat"/>
            </a:endParaRPr>
          </a:p>
          <a:p>
            <a:pPr indent="457200" lvl="0" marL="0" rtl="0" algn="l">
              <a:spcBef>
                <a:spcPts val="0"/>
              </a:spcBef>
              <a:spcAft>
                <a:spcPts val="0"/>
              </a:spcAft>
              <a:buNone/>
            </a:pPr>
            <a:r>
              <a:rPr lang="en" sz="2100">
                <a:solidFill>
                  <a:srgbClr val="1F1F1F"/>
                </a:solidFill>
                <a:highlight>
                  <a:srgbClr val="FFFFFF"/>
                </a:highlight>
                <a:latin typeface="Montserrat"/>
                <a:ea typeface="Montserrat"/>
                <a:cs typeface="Montserrat"/>
                <a:sym typeface="Montserrat"/>
              </a:rPr>
              <a:t>SQL y NoSQL.</a:t>
            </a:r>
            <a:endParaRPr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chemeClr val="lt1"/>
                </a:highlight>
                <a:latin typeface="Montserrat"/>
                <a:ea typeface="Montserrat"/>
                <a:cs typeface="Montserrat"/>
                <a:sym typeface="Montserrat"/>
              </a:rPr>
              <a:t>4. ETLs.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chemeClr val="lt1"/>
                </a:highlight>
                <a:latin typeface="Montserrat"/>
                <a:ea typeface="Montserrat"/>
                <a:cs typeface="Montserrat"/>
                <a:sym typeface="Montserrat"/>
              </a:rPr>
              <a:t>5. Ciclo de vida de un proyecto de ML.</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b="1" sz="2100">
              <a:solidFill>
                <a:srgbClr val="1F1F1F"/>
              </a:solidFill>
              <a:highlight>
                <a:srgbClr val="FFFFFF"/>
              </a:highlight>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2"/>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a:t>
            </a:r>
            <a:endParaRPr>
              <a:solidFill>
                <a:srgbClr val="441848"/>
              </a:solidFill>
            </a:endParaRPr>
          </a:p>
        </p:txBody>
      </p:sp>
      <p:pic>
        <p:nvPicPr>
          <p:cNvPr id="574" name="Google Shape;574;p92"/>
          <p:cNvPicPr preferRelativeResize="0"/>
          <p:nvPr/>
        </p:nvPicPr>
        <p:blipFill>
          <a:blip r:embed="rId3">
            <a:alphaModFix/>
          </a:blip>
          <a:stretch>
            <a:fillRect/>
          </a:stretch>
        </p:blipFill>
        <p:spPr>
          <a:xfrm>
            <a:off x="2515700" y="727842"/>
            <a:ext cx="4112602" cy="4156983"/>
          </a:xfrm>
          <a:prstGeom prst="rect">
            <a:avLst/>
          </a:prstGeom>
          <a:noFill/>
          <a:ln>
            <a:noFill/>
          </a:ln>
        </p:spPr>
      </p:pic>
      <p:pic>
        <p:nvPicPr>
          <p:cNvPr id="575" name="Google Shape;575;p9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3"/>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a:t>
            </a:r>
            <a:endParaRPr>
              <a:solidFill>
                <a:srgbClr val="441848"/>
              </a:solidFill>
            </a:endParaRPr>
          </a:p>
        </p:txBody>
      </p:sp>
      <p:pic>
        <p:nvPicPr>
          <p:cNvPr id="581" name="Google Shape;581;p93"/>
          <p:cNvPicPr preferRelativeResize="0"/>
          <p:nvPr/>
        </p:nvPicPr>
        <p:blipFill>
          <a:blip r:embed="rId3">
            <a:alphaModFix/>
          </a:blip>
          <a:stretch>
            <a:fillRect/>
          </a:stretch>
        </p:blipFill>
        <p:spPr>
          <a:xfrm>
            <a:off x="240838" y="943512"/>
            <a:ext cx="3885874" cy="2729825"/>
          </a:xfrm>
          <a:prstGeom prst="rect">
            <a:avLst/>
          </a:prstGeom>
          <a:noFill/>
          <a:ln>
            <a:noFill/>
          </a:ln>
        </p:spPr>
      </p:pic>
      <p:pic>
        <p:nvPicPr>
          <p:cNvPr id="582" name="Google Shape;582;p93"/>
          <p:cNvPicPr preferRelativeResize="0"/>
          <p:nvPr/>
        </p:nvPicPr>
        <p:blipFill>
          <a:blip r:embed="rId4">
            <a:alphaModFix/>
          </a:blip>
          <a:stretch>
            <a:fillRect/>
          </a:stretch>
        </p:blipFill>
        <p:spPr>
          <a:xfrm>
            <a:off x="4364175" y="1498237"/>
            <a:ext cx="4779825" cy="1620400"/>
          </a:xfrm>
          <a:prstGeom prst="rect">
            <a:avLst/>
          </a:prstGeom>
          <a:noFill/>
          <a:ln>
            <a:noFill/>
          </a:ln>
        </p:spPr>
      </p:pic>
      <p:pic>
        <p:nvPicPr>
          <p:cNvPr id="583" name="Google Shape;583;p93"/>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4"/>
          <p:cNvSpPr txBox="1"/>
          <p:nvPr/>
        </p:nvSpPr>
        <p:spPr>
          <a:xfrm>
            <a:off x="1500000" y="2195100"/>
            <a:ext cx="6144000" cy="7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BREAK;</a:t>
            </a:r>
            <a:endParaRPr b="1" sz="3600">
              <a:solidFill>
                <a:srgbClr val="441848"/>
              </a:solidFill>
              <a:latin typeface="Montserrat"/>
              <a:ea typeface="Montserrat"/>
              <a:cs typeface="Montserrat"/>
              <a:sym typeface="Montserrat"/>
            </a:endParaRPr>
          </a:p>
        </p:txBody>
      </p:sp>
      <p:pic>
        <p:nvPicPr>
          <p:cNvPr id="589" name="Google Shape;589;p9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90" name="Google Shape;590;p9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5"/>
          <p:cNvSpPr txBox="1"/>
          <p:nvPr/>
        </p:nvSpPr>
        <p:spPr>
          <a:xfrm>
            <a:off x="1500000" y="1549050"/>
            <a:ext cx="6144000" cy="20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Challenge Option 1: </a:t>
            </a:r>
            <a:r>
              <a:rPr b="1" lang="en" sz="3600" u="sng">
                <a:solidFill>
                  <a:schemeClr val="hlink"/>
                </a:solidFill>
                <a:latin typeface="Montserrat"/>
                <a:ea typeface="Montserrat"/>
                <a:cs typeface="Montserrat"/>
                <a:sym typeface="Montserrat"/>
                <a:hlinkClick r:id="rId3"/>
              </a:rPr>
              <a:t>Repasando Pandas con ejercicios</a:t>
            </a:r>
            <a:r>
              <a:rPr b="1" lang="en" sz="3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p:txBody>
      </p:sp>
      <p:pic>
        <p:nvPicPr>
          <p:cNvPr id="596" name="Google Shape;596;p95"/>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97" name="Google Shape;597;p95"/>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6"/>
          <p:cNvSpPr txBox="1"/>
          <p:nvPr/>
        </p:nvSpPr>
        <p:spPr>
          <a:xfrm>
            <a:off x="1447300" y="1886650"/>
            <a:ext cx="6144000" cy="15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Challenge Option 2: </a:t>
            </a:r>
            <a:r>
              <a:rPr b="1" lang="en" sz="3600">
                <a:solidFill>
                  <a:srgbClr val="441848"/>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3"/>
              </a:rPr>
              <a:t>Exámen de práctica en GCP</a:t>
            </a:r>
            <a:r>
              <a:rPr b="1" lang="en" sz="3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p:txBody>
      </p:sp>
      <p:pic>
        <p:nvPicPr>
          <p:cNvPr id="603" name="Google Shape;603;p9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604" name="Google Shape;604;p9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7"/>
          <p:cNvSpPr txBox="1"/>
          <p:nvPr/>
        </p:nvSpPr>
        <p:spPr>
          <a:xfrm>
            <a:off x="1500000" y="2113200"/>
            <a:ext cx="6144000" cy="9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Conclusiones</a:t>
            </a:r>
            <a:endParaRPr b="1" sz="3600">
              <a:solidFill>
                <a:srgbClr val="441848"/>
              </a:solidFill>
              <a:latin typeface="Montserrat"/>
              <a:ea typeface="Montserrat"/>
              <a:cs typeface="Montserrat"/>
              <a:sym typeface="Montserrat"/>
            </a:endParaRPr>
          </a:p>
        </p:txBody>
      </p:sp>
      <p:pic>
        <p:nvPicPr>
          <p:cNvPr id="610" name="Google Shape;610;p9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611" name="Google Shape;611;p9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8"/>
          <p:cNvSpPr txBox="1"/>
          <p:nvPr/>
        </p:nvSpPr>
        <p:spPr>
          <a:xfrm>
            <a:off x="3999200" y="1643700"/>
            <a:ext cx="4418700" cy="23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Wrangling || Data Engineering.</a:t>
            </a:r>
            <a:endParaRPr b="1"/>
          </a:p>
        </p:txBody>
      </p:sp>
      <p:pic>
        <p:nvPicPr>
          <p:cNvPr id="617" name="Google Shape;617;p9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618" name="Google Shape;618;p98"/>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619" name="Google Shape;619;p98"/>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9"/>
          <p:cNvSpPr txBox="1"/>
          <p:nvPr/>
        </p:nvSpPr>
        <p:spPr>
          <a:xfrm>
            <a:off x="3999200" y="1643700"/>
            <a:ext cx="4418700" cy="23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Wrangling || Data Engineering.</a:t>
            </a:r>
            <a:endParaRPr b="1"/>
          </a:p>
        </p:txBody>
      </p:sp>
      <p:pic>
        <p:nvPicPr>
          <p:cNvPr id="174" name="Google Shape;174;p3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5" name="Google Shape;175;p39"/>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76" name="Google Shape;176;p39"/>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Data Wrangling</a:t>
            </a:r>
            <a:endParaRPr sz="2700"/>
          </a:p>
        </p:txBody>
      </p:sp>
      <p:pic>
        <p:nvPicPr>
          <p:cNvPr id="182" name="Google Shape;182;p4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83" name="Google Shape;183;p40"/>
          <p:cNvSpPr txBox="1"/>
          <p:nvPr/>
        </p:nvSpPr>
        <p:spPr>
          <a:xfrm>
            <a:off x="522550" y="1506725"/>
            <a:ext cx="3385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Descubrimiento.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Estructura.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Limpieza.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Enriquecimiento.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Validación.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Publicación.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184" name="Google Shape;184;p40"/>
          <p:cNvPicPr preferRelativeResize="0"/>
          <p:nvPr/>
        </p:nvPicPr>
        <p:blipFill>
          <a:blip r:embed="rId4">
            <a:alphaModFix/>
          </a:blip>
          <a:stretch>
            <a:fillRect/>
          </a:stretch>
        </p:blipFill>
        <p:spPr>
          <a:xfrm>
            <a:off x="3446800" y="1271351"/>
            <a:ext cx="5402051" cy="2600799"/>
          </a:xfrm>
          <a:prstGeom prst="rect">
            <a:avLst/>
          </a:prstGeom>
          <a:noFill/>
          <a:ln>
            <a:noFill/>
          </a:ln>
        </p:spPr>
      </p:pic>
      <p:pic>
        <p:nvPicPr>
          <p:cNvPr id="185" name="Google Shape;185;p40"/>
          <p:cNvPicPr preferRelativeResize="0"/>
          <p:nvPr/>
        </p:nvPicPr>
        <p:blipFill>
          <a:blip r:embed="rId5">
            <a:alphaModFix/>
          </a:blip>
          <a:stretch>
            <a:fillRect/>
          </a:stretch>
        </p:blipFill>
        <p:spPr>
          <a:xfrm>
            <a:off x="5586325" y="530346"/>
            <a:ext cx="1217500" cy="927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Obtención de datos con Python</a:t>
            </a:r>
            <a:endParaRPr sz="2700"/>
          </a:p>
        </p:txBody>
      </p:sp>
      <p:pic>
        <p:nvPicPr>
          <p:cNvPr id="191" name="Google Shape;191;p4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92" name="Google Shape;192;p41"/>
          <p:cNvSpPr txBox="1"/>
          <p:nvPr/>
        </p:nvSpPr>
        <p:spPr>
          <a:xfrm>
            <a:off x="522550" y="1506725"/>
            <a:ext cx="3385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Descubrimiento.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Estructura.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Limpieza.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Enriquecimiento.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Validación.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Publicación.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193" name="Google Shape;193;p41"/>
          <p:cNvPicPr preferRelativeResize="0"/>
          <p:nvPr/>
        </p:nvPicPr>
        <p:blipFill>
          <a:blip r:embed="rId4">
            <a:alphaModFix/>
          </a:blip>
          <a:stretch>
            <a:fillRect/>
          </a:stretch>
        </p:blipFill>
        <p:spPr>
          <a:xfrm>
            <a:off x="3732200" y="905438"/>
            <a:ext cx="5224450" cy="36525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